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68"/>
  </p:notesMasterIdLst>
  <p:sldIdLst>
    <p:sldId id="315" r:id="rId2"/>
    <p:sldId id="307" r:id="rId3"/>
    <p:sldId id="970" r:id="rId4"/>
    <p:sldId id="971" r:id="rId5"/>
    <p:sldId id="278" r:id="rId6"/>
    <p:sldId id="954" r:id="rId7"/>
    <p:sldId id="972" r:id="rId8"/>
    <p:sldId id="982" r:id="rId9"/>
    <p:sldId id="983" r:id="rId10"/>
    <p:sldId id="973" r:id="rId11"/>
    <p:sldId id="944" r:id="rId12"/>
    <p:sldId id="980" r:id="rId13"/>
    <p:sldId id="955" r:id="rId14"/>
    <p:sldId id="979" r:id="rId15"/>
    <p:sldId id="999" r:id="rId16"/>
    <p:sldId id="956" r:id="rId17"/>
    <p:sldId id="984" r:id="rId18"/>
    <p:sldId id="957" r:id="rId19"/>
    <p:sldId id="987" r:id="rId20"/>
    <p:sldId id="960" r:id="rId21"/>
    <p:sldId id="988" r:id="rId22"/>
    <p:sldId id="961" r:id="rId23"/>
    <p:sldId id="989" r:id="rId24"/>
    <p:sldId id="990" r:id="rId25"/>
    <p:sldId id="964" r:id="rId26"/>
    <p:sldId id="991" r:id="rId27"/>
    <p:sldId id="992" r:id="rId28"/>
    <p:sldId id="993" r:id="rId29"/>
    <p:sldId id="994" r:id="rId30"/>
    <p:sldId id="995" r:id="rId31"/>
    <p:sldId id="996" r:id="rId32"/>
    <p:sldId id="997" r:id="rId33"/>
    <p:sldId id="998" r:id="rId34"/>
    <p:sldId id="1001" r:id="rId35"/>
    <p:sldId id="1002" r:id="rId36"/>
    <p:sldId id="1003" r:id="rId37"/>
    <p:sldId id="1005" r:id="rId38"/>
    <p:sldId id="1000" r:id="rId39"/>
    <p:sldId id="959" r:id="rId40"/>
    <p:sldId id="1006" r:id="rId41"/>
    <p:sldId id="966" r:id="rId42"/>
    <p:sldId id="1007" r:id="rId43"/>
    <p:sldId id="1008" r:id="rId44"/>
    <p:sldId id="1023" r:id="rId45"/>
    <p:sldId id="962" r:id="rId46"/>
    <p:sldId id="1009" r:id="rId47"/>
    <p:sldId id="1024" r:id="rId48"/>
    <p:sldId id="1010" r:id="rId49"/>
    <p:sldId id="963" r:id="rId50"/>
    <p:sldId id="1025" r:id="rId51"/>
    <p:sldId id="977" r:id="rId52"/>
    <p:sldId id="1011" r:id="rId53"/>
    <p:sldId id="1012" r:id="rId54"/>
    <p:sldId id="967" r:id="rId55"/>
    <p:sldId id="1013" r:id="rId56"/>
    <p:sldId id="1014" r:id="rId57"/>
    <p:sldId id="1015" r:id="rId58"/>
    <p:sldId id="1026" r:id="rId59"/>
    <p:sldId id="1016" r:id="rId60"/>
    <p:sldId id="1017" r:id="rId61"/>
    <p:sldId id="1018" r:id="rId62"/>
    <p:sldId id="1019" r:id="rId63"/>
    <p:sldId id="1020" r:id="rId64"/>
    <p:sldId id="1021" r:id="rId65"/>
    <p:sldId id="1022" r:id="rId66"/>
    <p:sldId id="25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55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794" autoAdjust="0"/>
  </p:normalViewPr>
  <p:slideViewPr>
    <p:cSldViewPr>
      <p:cViewPr varScale="1">
        <p:scale>
          <a:sx n="57" d="100"/>
          <a:sy n="57" d="100"/>
        </p:scale>
        <p:origin x="1040" y="3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786C7-C583-4545-86E4-BE7DB89039D2}"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26FB5496-BB35-42AE-8454-5A7331EA1543}">
      <dgm:prSet phldrT="[Text]" custT="1"/>
      <dgm:spPr/>
      <dgm:t>
        <a:bodyPr/>
        <a:lstStyle/>
        <a:p>
          <a:pPr algn="ctr"/>
          <a:r>
            <a:rPr lang="en-GB" sz="3200" b="1"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Vận</a:t>
          </a:r>
          <a:r>
            <a:rPr lang="en-GB" sz="3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động</a:t>
          </a:r>
          <a:r>
            <a:rPr lang="en-GB" sz="3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nguồn</a:t>
          </a:r>
          <a:r>
            <a:rPr lang="en-GB" sz="3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lực</a:t>
          </a:r>
          <a:endParaRPr lang="en-US" sz="3200" dirty="0"/>
        </a:p>
      </dgm:t>
    </dgm:pt>
    <dgm:pt modelId="{49AA2C49-16AC-4833-9F52-784B1DDAF586}" type="parTrans" cxnId="{AA621CB8-CCD1-4A8B-AC5B-8FF2482864EE}">
      <dgm:prSet/>
      <dgm:spPr/>
      <dgm:t>
        <a:bodyPr/>
        <a:lstStyle/>
        <a:p>
          <a:endParaRPr lang="en-US"/>
        </a:p>
      </dgm:t>
    </dgm:pt>
    <dgm:pt modelId="{10ADE04E-F4CA-4260-8878-0433137E686E}" type="sibTrans" cxnId="{AA621CB8-CCD1-4A8B-AC5B-8FF2482864EE}">
      <dgm:prSet/>
      <dgm:spPr/>
      <dgm:t>
        <a:bodyPr/>
        <a:lstStyle/>
        <a:p>
          <a:endParaRPr lang="en-US"/>
        </a:p>
      </dgm:t>
    </dgm:pt>
    <dgm:pt modelId="{DD4EEC48-1BB9-4366-AD5B-B9C683EAF63A}">
      <dgm:prSet phldrT="[Text]" custT="1"/>
      <dgm:spPr>
        <a:solidFill>
          <a:schemeClr val="bg1"/>
        </a:solidFill>
      </dgm:spPr>
      <dgm:t>
        <a:bodyPr/>
        <a:lstStyle/>
        <a:p>
          <a:pPr>
            <a:lnSpc>
              <a:spcPct val="100000"/>
            </a:lnSpc>
            <a:spcBef>
              <a:spcPts val="2400"/>
            </a:spcBef>
            <a:spcAft>
              <a:spcPts val="2400"/>
            </a:spcAft>
          </a:pPr>
          <a:r>
            <a:rPr lang="en-US" sz="2800" b="1" dirty="0">
              <a:solidFill>
                <a:srgbClr val="002060"/>
              </a:solidFill>
            </a:rPr>
            <a:t>V</a:t>
          </a:r>
          <a:r>
            <a:rPr lang="vi-VN" sz="2800" b="1" dirty="0">
              <a:solidFill>
                <a:srgbClr val="002060"/>
              </a:solidFill>
            </a:rPr>
            <a:t>ận động nhà tài</a:t>
          </a:r>
          <a:r>
            <a:rPr lang="en-US" sz="2800" b="1" dirty="0">
              <a:solidFill>
                <a:srgbClr val="002060"/>
              </a:solidFill>
            </a:rPr>
            <a:t> </a:t>
          </a:r>
          <a:r>
            <a:rPr lang="en-US" sz="2800" b="1" dirty="0" err="1">
              <a:solidFill>
                <a:srgbClr val="002060"/>
              </a:solidFill>
            </a:rPr>
            <a:t>trợ</a:t>
          </a:r>
          <a:endParaRPr lang="en-US" sz="2800" dirty="0">
            <a:solidFill>
              <a:srgbClr val="002060"/>
            </a:solidFill>
          </a:endParaRPr>
        </a:p>
      </dgm:t>
    </dgm:pt>
    <dgm:pt modelId="{86B7EC30-FA60-446A-A075-51F08AE567DD}" type="parTrans" cxnId="{2A2C17BE-D9AC-4D78-817C-F2941D398916}">
      <dgm:prSet/>
      <dgm:spPr/>
      <dgm:t>
        <a:bodyPr/>
        <a:lstStyle/>
        <a:p>
          <a:endParaRPr lang="en-US"/>
        </a:p>
      </dgm:t>
    </dgm:pt>
    <dgm:pt modelId="{F25243BB-B02E-4143-9A79-101AB18CADD0}" type="sibTrans" cxnId="{2A2C17BE-D9AC-4D78-817C-F2941D398916}">
      <dgm:prSet/>
      <dgm:spPr/>
      <dgm:t>
        <a:bodyPr/>
        <a:lstStyle/>
        <a:p>
          <a:endParaRPr lang="en-US"/>
        </a:p>
      </dgm:t>
    </dgm:pt>
    <dgm:pt modelId="{8EE3EF11-8D42-4FA7-8AD1-36E2D2A39976}">
      <dgm:prSet phldrT="[Text]" custT="1"/>
      <dgm:spPr>
        <a:solidFill>
          <a:schemeClr val="bg1"/>
        </a:solidFill>
      </dgm:spPr>
      <dgm:t>
        <a:bodyPr/>
        <a:lstStyle/>
        <a:p>
          <a:pPr>
            <a:lnSpc>
              <a:spcPct val="100000"/>
            </a:lnSpc>
            <a:spcBef>
              <a:spcPts val="2400"/>
            </a:spcBef>
            <a:spcAft>
              <a:spcPts val="2400"/>
            </a:spcAft>
          </a:pPr>
          <a:r>
            <a:rPr lang="en-US" sz="2800" b="1" dirty="0">
              <a:solidFill>
                <a:srgbClr val="002060"/>
              </a:solidFill>
            </a:rPr>
            <a:t>V</a:t>
          </a:r>
          <a:r>
            <a:rPr lang="vi-VN" sz="2800" b="1" dirty="0">
              <a:solidFill>
                <a:srgbClr val="002060"/>
              </a:solidFill>
            </a:rPr>
            <a:t>ận động nguồn lực trong tình huống khẩn cấp</a:t>
          </a:r>
          <a:endParaRPr lang="en-US" sz="2800" dirty="0">
            <a:solidFill>
              <a:srgbClr val="002060"/>
            </a:solidFill>
          </a:endParaRPr>
        </a:p>
      </dgm:t>
    </dgm:pt>
    <dgm:pt modelId="{01C01112-6FC7-4E72-B807-9F55B83B8360}" type="parTrans" cxnId="{6B8C3E3B-C397-4D93-804A-3088C021CB7A}">
      <dgm:prSet/>
      <dgm:spPr/>
      <dgm:t>
        <a:bodyPr/>
        <a:lstStyle/>
        <a:p>
          <a:endParaRPr lang="en-US"/>
        </a:p>
      </dgm:t>
    </dgm:pt>
    <dgm:pt modelId="{80DF6D28-673B-4FE4-85FD-A096BBC8A05C}" type="sibTrans" cxnId="{6B8C3E3B-C397-4D93-804A-3088C021CB7A}">
      <dgm:prSet/>
      <dgm:spPr/>
      <dgm:t>
        <a:bodyPr/>
        <a:lstStyle/>
        <a:p>
          <a:endParaRPr lang="en-US"/>
        </a:p>
      </dgm:t>
    </dgm:pt>
    <dgm:pt modelId="{2DF2A3BE-30D8-41C4-8666-82EDE3967441}" type="pres">
      <dgm:prSet presAssocID="{6E7786C7-C583-4545-86E4-BE7DB89039D2}" presName="Name0" presStyleCnt="0">
        <dgm:presLayoutVars>
          <dgm:dir/>
          <dgm:animLvl val="lvl"/>
          <dgm:resizeHandles val="exact"/>
        </dgm:presLayoutVars>
      </dgm:prSet>
      <dgm:spPr/>
    </dgm:pt>
    <dgm:pt modelId="{F4F78532-D3AB-4A2F-B648-A2599518A4FB}" type="pres">
      <dgm:prSet presAssocID="{26FB5496-BB35-42AE-8454-5A7331EA1543}" presName="linNode" presStyleCnt="0"/>
      <dgm:spPr/>
    </dgm:pt>
    <dgm:pt modelId="{B1003E38-FC0A-4CAA-BCE0-3D33CFB32ADA}" type="pres">
      <dgm:prSet presAssocID="{26FB5496-BB35-42AE-8454-5A7331EA1543}" presName="parTx" presStyleLbl="revTx" presStyleIdx="0" presStyleCnt="1">
        <dgm:presLayoutVars>
          <dgm:chMax val="1"/>
          <dgm:bulletEnabled val="1"/>
        </dgm:presLayoutVars>
      </dgm:prSet>
      <dgm:spPr/>
    </dgm:pt>
    <dgm:pt modelId="{8827A675-8065-4A2D-BEA9-11CB356D326E}" type="pres">
      <dgm:prSet presAssocID="{26FB5496-BB35-42AE-8454-5A7331EA1543}" presName="bracket" presStyleLbl="parChTrans1D1" presStyleIdx="0" presStyleCnt="1" custLinFactX="-34118" custLinFactNeighborX="-100000" custLinFactNeighborY="3913"/>
      <dgm:spPr/>
    </dgm:pt>
    <dgm:pt modelId="{E437BE7C-DF64-44C4-8F96-9276E141F0E2}" type="pres">
      <dgm:prSet presAssocID="{26FB5496-BB35-42AE-8454-5A7331EA1543}" presName="spH" presStyleCnt="0"/>
      <dgm:spPr/>
    </dgm:pt>
    <dgm:pt modelId="{D7AEA930-A669-452C-8897-AF197B1FC6CF}" type="pres">
      <dgm:prSet presAssocID="{26FB5496-BB35-42AE-8454-5A7331EA1543}" presName="desTx" presStyleLbl="node1" presStyleIdx="0" presStyleCnt="1" custScaleX="178029" custLinFactX="-2367" custLinFactNeighborX="-100000" custLinFactNeighborY="-1202">
        <dgm:presLayoutVars>
          <dgm:bulletEnabled val="1"/>
        </dgm:presLayoutVars>
      </dgm:prSet>
      <dgm:spPr/>
    </dgm:pt>
  </dgm:ptLst>
  <dgm:cxnLst>
    <dgm:cxn modelId="{B8CBBD31-2D55-4F1F-A2D9-2C8143AB88E2}" type="presOf" srcId="{6E7786C7-C583-4545-86E4-BE7DB89039D2}" destId="{2DF2A3BE-30D8-41C4-8666-82EDE3967441}" srcOrd="0" destOrd="0" presId="urn:diagrams.loki3.com/BracketList"/>
    <dgm:cxn modelId="{6B8C3E3B-C397-4D93-804A-3088C021CB7A}" srcId="{26FB5496-BB35-42AE-8454-5A7331EA1543}" destId="{8EE3EF11-8D42-4FA7-8AD1-36E2D2A39976}" srcOrd="1" destOrd="0" parTransId="{01C01112-6FC7-4E72-B807-9F55B83B8360}" sibTransId="{80DF6D28-673B-4FE4-85FD-A096BBC8A05C}"/>
    <dgm:cxn modelId="{D33E9B5B-A4A4-4072-BE15-C29BC9F26522}" type="presOf" srcId="{DD4EEC48-1BB9-4366-AD5B-B9C683EAF63A}" destId="{D7AEA930-A669-452C-8897-AF197B1FC6CF}" srcOrd="0" destOrd="0" presId="urn:diagrams.loki3.com/BracketList"/>
    <dgm:cxn modelId="{228C608E-DD43-46C8-8FEB-D390DEF4CEB6}" type="presOf" srcId="{8EE3EF11-8D42-4FA7-8AD1-36E2D2A39976}" destId="{D7AEA930-A669-452C-8897-AF197B1FC6CF}" srcOrd="0" destOrd="1" presId="urn:diagrams.loki3.com/BracketList"/>
    <dgm:cxn modelId="{485578B3-680B-46B1-9905-B9CE842B3726}" type="presOf" srcId="{26FB5496-BB35-42AE-8454-5A7331EA1543}" destId="{B1003E38-FC0A-4CAA-BCE0-3D33CFB32ADA}" srcOrd="0" destOrd="0" presId="urn:diagrams.loki3.com/BracketList"/>
    <dgm:cxn modelId="{AA621CB8-CCD1-4A8B-AC5B-8FF2482864EE}" srcId="{6E7786C7-C583-4545-86E4-BE7DB89039D2}" destId="{26FB5496-BB35-42AE-8454-5A7331EA1543}" srcOrd="0" destOrd="0" parTransId="{49AA2C49-16AC-4833-9F52-784B1DDAF586}" sibTransId="{10ADE04E-F4CA-4260-8878-0433137E686E}"/>
    <dgm:cxn modelId="{2A2C17BE-D9AC-4D78-817C-F2941D398916}" srcId="{26FB5496-BB35-42AE-8454-5A7331EA1543}" destId="{DD4EEC48-1BB9-4366-AD5B-B9C683EAF63A}" srcOrd="0" destOrd="0" parTransId="{86B7EC30-FA60-446A-A075-51F08AE567DD}" sibTransId="{F25243BB-B02E-4143-9A79-101AB18CADD0}"/>
    <dgm:cxn modelId="{D6D3DC83-6D4F-41FF-9B29-9E6A686CB09C}" type="presParOf" srcId="{2DF2A3BE-30D8-41C4-8666-82EDE3967441}" destId="{F4F78532-D3AB-4A2F-B648-A2599518A4FB}" srcOrd="0" destOrd="0" presId="urn:diagrams.loki3.com/BracketList"/>
    <dgm:cxn modelId="{5F489FFE-4203-4625-982B-686B88F0253C}" type="presParOf" srcId="{F4F78532-D3AB-4A2F-B648-A2599518A4FB}" destId="{B1003E38-FC0A-4CAA-BCE0-3D33CFB32ADA}" srcOrd="0" destOrd="0" presId="urn:diagrams.loki3.com/BracketList"/>
    <dgm:cxn modelId="{41B282F9-86F5-4EA7-B392-727342BEB0BF}" type="presParOf" srcId="{F4F78532-D3AB-4A2F-B648-A2599518A4FB}" destId="{8827A675-8065-4A2D-BEA9-11CB356D326E}" srcOrd="1" destOrd="0" presId="urn:diagrams.loki3.com/BracketList"/>
    <dgm:cxn modelId="{B9EF566C-66D3-4268-A486-2C638659753B}" type="presParOf" srcId="{F4F78532-D3AB-4A2F-B648-A2599518A4FB}" destId="{E437BE7C-DF64-44C4-8F96-9276E141F0E2}" srcOrd="2" destOrd="0" presId="urn:diagrams.loki3.com/BracketList"/>
    <dgm:cxn modelId="{180524D2-7360-4FF9-AD7C-819B8B034DED}" type="presParOf" srcId="{F4F78532-D3AB-4A2F-B648-A2599518A4FB}" destId="{D7AEA930-A669-452C-8897-AF197B1FC6C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03E38-FC0A-4CAA-BCE0-3D33CFB32ADA}">
      <dsp:nvSpPr>
        <dsp:cNvPr id="0" name=""/>
        <dsp:cNvSpPr/>
      </dsp:nvSpPr>
      <dsp:spPr>
        <a:xfrm>
          <a:off x="166" y="1032161"/>
          <a:ext cx="1823043" cy="196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ctr" defTabSz="1422400">
            <a:lnSpc>
              <a:spcPct val="90000"/>
            </a:lnSpc>
            <a:spcBef>
              <a:spcPct val="0"/>
            </a:spcBef>
            <a:spcAft>
              <a:spcPct val="35000"/>
            </a:spcAft>
            <a:buNone/>
          </a:pPr>
          <a:r>
            <a:rPr lang="en-GB" sz="3200" b="1" kern="12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Vận</a:t>
          </a:r>
          <a:r>
            <a:rPr lang="en-GB" sz="3200" b="1" kern="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kern="12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động</a:t>
          </a:r>
          <a:r>
            <a:rPr lang="en-GB" sz="3200" b="1" kern="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kern="12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nguồn</a:t>
          </a:r>
          <a:r>
            <a:rPr lang="en-GB" sz="3200" b="1" kern="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3200" b="1" kern="12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lực</a:t>
          </a:r>
          <a:endParaRPr lang="en-US" sz="3200" kern="1200" dirty="0"/>
        </a:p>
      </dsp:txBody>
      <dsp:txXfrm>
        <a:off x="166" y="1032161"/>
        <a:ext cx="1823043" cy="1968794"/>
      </dsp:txXfrm>
    </dsp:sp>
    <dsp:sp modelId="{8827A675-8065-4A2D-BEA9-11CB356D326E}">
      <dsp:nvSpPr>
        <dsp:cNvPr id="0" name=""/>
        <dsp:cNvSpPr/>
      </dsp:nvSpPr>
      <dsp:spPr>
        <a:xfrm>
          <a:off x="1552968" y="1109200"/>
          <a:ext cx="364608" cy="196879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EA930-A669-452C-8897-AF197B1FC6CF}">
      <dsp:nvSpPr>
        <dsp:cNvPr id="0" name=""/>
        <dsp:cNvSpPr/>
      </dsp:nvSpPr>
      <dsp:spPr>
        <a:xfrm>
          <a:off x="2070446" y="1008496"/>
          <a:ext cx="8827884" cy="1968794"/>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100000"/>
            </a:lnSpc>
            <a:spcBef>
              <a:spcPct val="0"/>
            </a:spcBef>
            <a:spcAft>
              <a:spcPts val="2400"/>
            </a:spcAft>
            <a:buChar char="•"/>
          </a:pPr>
          <a:r>
            <a:rPr lang="en-US" sz="2800" b="1" kern="1200" dirty="0">
              <a:solidFill>
                <a:srgbClr val="002060"/>
              </a:solidFill>
            </a:rPr>
            <a:t>V</a:t>
          </a:r>
          <a:r>
            <a:rPr lang="vi-VN" sz="2800" b="1" kern="1200" dirty="0">
              <a:solidFill>
                <a:srgbClr val="002060"/>
              </a:solidFill>
            </a:rPr>
            <a:t>ận động nhà tài</a:t>
          </a:r>
          <a:r>
            <a:rPr lang="en-US" sz="2800" b="1" kern="1200" dirty="0">
              <a:solidFill>
                <a:srgbClr val="002060"/>
              </a:solidFill>
            </a:rPr>
            <a:t> </a:t>
          </a:r>
          <a:r>
            <a:rPr lang="en-US" sz="2800" b="1" kern="1200" dirty="0" err="1">
              <a:solidFill>
                <a:srgbClr val="002060"/>
              </a:solidFill>
            </a:rPr>
            <a:t>trợ</a:t>
          </a:r>
          <a:endParaRPr lang="en-US" sz="2800" kern="1200" dirty="0">
            <a:solidFill>
              <a:srgbClr val="002060"/>
            </a:solidFill>
          </a:endParaRPr>
        </a:p>
        <a:p>
          <a:pPr marL="285750" lvl="1" indent="-285750" algn="l" defTabSz="1244600">
            <a:lnSpc>
              <a:spcPct val="100000"/>
            </a:lnSpc>
            <a:spcBef>
              <a:spcPct val="0"/>
            </a:spcBef>
            <a:spcAft>
              <a:spcPts val="2400"/>
            </a:spcAft>
            <a:buChar char="•"/>
          </a:pPr>
          <a:r>
            <a:rPr lang="en-US" sz="2800" b="1" kern="1200" dirty="0">
              <a:solidFill>
                <a:srgbClr val="002060"/>
              </a:solidFill>
            </a:rPr>
            <a:t>V</a:t>
          </a:r>
          <a:r>
            <a:rPr lang="vi-VN" sz="2800" b="1" kern="1200" dirty="0">
              <a:solidFill>
                <a:srgbClr val="002060"/>
              </a:solidFill>
            </a:rPr>
            <a:t>ận động nguồn lực trong tình huống khẩn cấp</a:t>
          </a:r>
          <a:endParaRPr lang="en-US" sz="2800" kern="1200" dirty="0">
            <a:solidFill>
              <a:srgbClr val="002060"/>
            </a:solidFill>
          </a:endParaRPr>
        </a:p>
      </dsp:txBody>
      <dsp:txXfrm>
        <a:off x="2070446" y="1008496"/>
        <a:ext cx="8827884" cy="196879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570B0-C8A0-4559-B287-120C9C9C88FA}" type="datetimeFigureOut">
              <a:rPr lang="vi-VN" smtClean="0"/>
              <a:pPr/>
              <a:t>28/12/2023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0BAC-7078-4954-BF7F-22F71291F33F}" type="slidenum">
              <a:rPr lang="vi-VN" smtClean="0"/>
              <a:pPr/>
              <a:t>‹#›</a:t>
            </a:fld>
            <a:endParaRPr lang="vi-VN"/>
          </a:p>
        </p:txBody>
      </p:sp>
    </p:spTree>
    <p:extLst>
      <p:ext uri="{BB962C8B-B14F-4D97-AF65-F5344CB8AC3E}">
        <p14:creationId xmlns:p14="http://schemas.microsoft.com/office/powerpoint/2010/main" val="53326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80BAC-7078-4954-BF7F-22F71291F33F}" type="slidenum">
              <a:rPr lang="vi-VN" smtClean="0">
                <a:solidFill>
                  <a:prstClr val="black"/>
                </a:solidFill>
              </a:rPr>
              <a:pPr/>
              <a:t>2</a:t>
            </a:fld>
            <a:endParaRPr lang="vi-VN">
              <a:solidFill>
                <a:prstClr val="black"/>
              </a:solidFill>
            </a:endParaRPr>
          </a:p>
        </p:txBody>
      </p:sp>
    </p:spTree>
    <p:extLst>
      <p:ext uri="{BB962C8B-B14F-4D97-AF65-F5344CB8AC3E}">
        <p14:creationId xmlns:p14="http://schemas.microsoft.com/office/powerpoint/2010/main" val="71327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Thái </a:t>
            </a:r>
            <a:r>
              <a:rPr lang="en-US" dirty="0" err="1"/>
              <a:t>độ</a:t>
            </a:r>
            <a:r>
              <a:rPr lang="en-US" dirty="0"/>
              <a:t> </a:t>
            </a:r>
            <a:r>
              <a:rPr lang="en-US" dirty="0" err="1"/>
              <a:t>đúng</a:t>
            </a:r>
            <a:r>
              <a:rPr lang="en-US" dirty="0"/>
              <a:t> </a:t>
            </a:r>
            <a:r>
              <a:rPr lang="en-US" dirty="0" err="1"/>
              <a:t>đắn</a:t>
            </a:r>
            <a:r>
              <a:rPr lang="en-US" dirty="0"/>
              <a:t> là </a:t>
            </a:r>
            <a:r>
              <a:rPr lang="en-US" dirty="0" err="1"/>
              <a:t>vô</a:t>
            </a:r>
            <a:r>
              <a:rPr lang="en-US" dirty="0"/>
              <a:t> cũng </a:t>
            </a:r>
            <a:r>
              <a:rPr lang="en-US" dirty="0" err="1"/>
              <a:t>quan</a:t>
            </a:r>
            <a:r>
              <a:rPr lang="en-US" dirty="0"/>
              <a:t> trọng</a:t>
            </a:r>
          </a:p>
          <a:p>
            <a:r>
              <a:rPr lang="en-US" dirty="0" err="1"/>
              <a:t>Nếu</a:t>
            </a:r>
            <a:r>
              <a:rPr lang="en-US" dirty="0"/>
              <a:t> </a:t>
            </a:r>
            <a:r>
              <a:rPr lang="en-US" dirty="0" err="1"/>
              <a:t>muốn</a:t>
            </a:r>
            <a:r>
              <a:rPr lang="en-US" dirty="0"/>
              <a:t> </a:t>
            </a:r>
            <a:r>
              <a:rPr lang="en-US" dirty="0" err="1"/>
              <a:t>người</a:t>
            </a:r>
            <a:r>
              <a:rPr lang="en-US" dirty="0"/>
              <a:t> ta sẽ đi </a:t>
            </a:r>
            <a:r>
              <a:rPr lang="en-US" dirty="0" err="1"/>
              <a:t>tìm</a:t>
            </a:r>
            <a:r>
              <a:rPr lang="en-US" dirty="0"/>
              <a:t> </a:t>
            </a:r>
            <a:r>
              <a:rPr lang="en-US" dirty="0" err="1"/>
              <a:t>giải</a:t>
            </a:r>
            <a:r>
              <a:rPr lang="en-US" dirty="0"/>
              <a:t> </a:t>
            </a:r>
            <a:r>
              <a:rPr lang="en-US" dirty="0" err="1"/>
              <a:t>pháp</a:t>
            </a:r>
            <a:r>
              <a:rPr lang="en-US" dirty="0"/>
              <a:t>, </a:t>
            </a:r>
            <a:r>
              <a:rPr lang="en-US" dirty="0" err="1"/>
              <a:t>còn</a:t>
            </a:r>
            <a:r>
              <a:rPr lang="en-US" dirty="0"/>
              <a:t> </a:t>
            </a:r>
            <a:r>
              <a:rPr lang="en-US" dirty="0" err="1"/>
              <a:t>nếu</a:t>
            </a:r>
            <a:r>
              <a:rPr lang="en-US" dirty="0"/>
              <a:t> không </a:t>
            </a:r>
            <a:r>
              <a:rPr lang="en-US" dirty="0" err="1"/>
              <a:t>muốn</a:t>
            </a:r>
            <a:r>
              <a:rPr lang="en-US" dirty="0"/>
              <a:t> </a:t>
            </a:r>
            <a:r>
              <a:rPr lang="en-US" dirty="0" err="1"/>
              <a:t>thì</a:t>
            </a:r>
            <a:r>
              <a:rPr lang="en-US" dirty="0"/>
              <a:t> sẽ </a:t>
            </a:r>
            <a:r>
              <a:rPr lang="en-US" dirty="0" err="1"/>
              <a:t>có</a:t>
            </a:r>
            <a:r>
              <a:rPr lang="en-US" dirty="0"/>
              <a:t> </a:t>
            </a:r>
            <a:r>
              <a:rPr lang="en-US" dirty="0" err="1"/>
              <a:t>vô</a:t>
            </a:r>
            <a:r>
              <a:rPr lang="en-US" dirty="0"/>
              <a:t> </a:t>
            </a:r>
            <a:r>
              <a:rPr lang="en-US" dirty="0" err="1"/>
              <a:t>vàn</a:t>
            </a:r>
            <a:r>
              <a:rPr lang="en-US" dirty="0"/>
              <a:t> </a:t>
            </a:r>
            <a:r>
              <a:rPr lang="en-US" dirty="0" err="1"/>
              <a:t>lý</a:t>
            </a:r>
            <a:r>
              <a:rPr lang="en-US" dirty="0"/>
              <a:t> do</a:t>
            </a:r>
          </a:p>
        </p:txBody>
      </p:sp>
      <p:sp>
        <p:nvSpPr>
          <p:cNvPr id="4" name="Slide Number Placeholder 3"/>
          <p:cNvSpPr>
            <a:spLocks noGrp="1"/>
          </p:cNvSpPr>
          <p:nvPr>
            <p:ph type="sldNum" sz="quarter" idx="5"/>
          </p:nvPr>
        </p:nvSpPr>
        <p:spPr/>
        <p:txBody>
          <a:bodyPr/>
          <a:lstStyle/>
          <a:p>
            <a:fld id="{5B3F1DFB-1BBA-48FF-A068-19455200D591}" type="slidenum">
              <a:rPr lang="en-US" smtClean="0"/>
              <a:t>5</a:t>
            </a:fld>
            <a:endParaRPr lang="en-US"/>
          </a:p>
        </p:txBody>
      </p:sp>
      <p:sp>
        <p:nvSpPr>
          <p:cNvPr id="7" name="Footer Placeholder 6">
            <a:extLst>
              <a:ext uri="{FF2B5EF4-FFF2-40B4-BE49-F238E27FC236}">
                <a16:creationId xmlns:a16="http://schemas.microsoft.com/office/drawing/2014/main" id="{4E9399A6-6A65-4B1A-076B-7A7CE34DF0E8}"/>
              </a:ext>
            </a:extLst>
          </p:cNvPr>
          <p:cNvSpPr>
            <a:spLocks noGrp="1"/>
          </p:cNvSpPr>
          <p:nvPr>
            <p:ph type="ftr" sz="quarter" idx="4"/>
          </p:nvPr>
        </p:nvSpPr>
        <p:spPr/>
        <p:txBody>
          <a:bodyPr/>
          <a:lstStyle/>
          <a:p>
            <a:r>
              <a:rPr lang="en-US"/>
              <a:t>Cao Văn Thảo</a:t>
            </a:r>
          </a:p>
        </p:txBody>
      </p:sp>
    </p:spTree>
    <p:extLst>
      <p:ext uri="{BB962C8B-B14F-4D97-AF65-F5344CB8AC3E}">
        <p14:creationId xmlns:p14="http://schemas.microsoft.com/office/powerpoint/2010/main" val="212493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Vậy </a:t>
            </a:r>
            <a:r>
              <a:rPr lang="en-US" dirty="0" err="1"/>
              <a:t>thái</a:t>
            </a:r>
            <a:r>
              <a:rPr lang="en-US" dirty="0"/>
              <a:t> </a:t>
            </a:r>
            <a:r>
              <a:rPr lang="en-US" dirty="0" err="1"/>
              <a:t>độ</a:t>
            </a:r>
            <a:r>
              <a:rPr lang="en-US" dirty="0"/>
              <a:t> là gì?</a:t>
            </a:r>
          </a:p>
        </p:txBody>
      </p:sp>
      <p:sp>
        <p:nvSpPr>
          <p:cNvPr id="4" name="Footer Placeholder 3"/>
          <p:cNvSpPr>
            <a:spLocks noGrp="1"/>
          </p:cNvSpPr>
          <p:nvPr>
            <p:ph type="ftr" sz="quarter" idx="4"/>
          </p:nvPr>
        </p:nvSpPr>
        <p:spPr/>
        <p:txBody>
          <a:bodyPr/>
          <a:lstStyle/>
          <a:p>
            <a:r>
              <a:rPr lang="en-US"/>
              <a:t>Cao Văn Thảo</a:t>
            </a:r>
          </a:p>
        </p:txBody>
      </p:sp>
      <p:sp>
        <p:nvSpPr>
          <p:cNvPr id="5" name="Slide Number Placeholder 4"/>
          <p:cNvSpPr>
            <a:spLocks noGrp="1"/>
          </p:cNvSpPr>
          <p:nvPr>
            <p:ph type="sldNum" sz="quarter" idx="5"/>
          </p:nvPr>
        </p:nvSpPr>
        <p:spPr/>
        <p:txBody>
          <a:bodyPr/>
          <a:lstStyle/>
          <a:p>
            <a:fld id="{5B3F1DFB-1BBA-48FF-A068-19455200D591}" type="slidenum">
              <a:rPr lang="en-US" smtClean="0"/>
              <a:t>6</a:t>
            </a:fld>
            <a:endParaRPr lang="en-US"/>
          </a:p>
        </p:txBody>
      </p:sp>
    </p:spTree>
    <p:extLst>
      <p:ext uri="{BB962C8B-B14F-4D97-AF65-F5344CB8AC3E}">
        <p14:creationId xmlns:p14="http://schemas.microsoft.com/office/powerpoint/2010/main" val="172815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lnSpc>
                <a:spcPct val="80000"/>
              </a:lnSpc>
              <a:spcBef>
                <a:spcPts val="1200"/>
              </a:spcBef>
              <a:spcAft>
                <a:spcPts val="600"/>
              </a:spcAft>
            </a:pPr>
            <a:r>
              <a:rPr lang="en-US" dirty="0">
                <a:latin typeface="Times New Roman" panose="02020603050405020304" pitchFamily="18" charset="0"/>
                <a:cs typeface="Times New Roman" panose="02020603050405020304" pitchFamily="18" charset="0"/>
              </a:rPr>
              <a:t>TNV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gì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của mình?</a:t>
            </a:r>
          </a:p>
          <a:p>
            <a:pPr algn="just">
              <a:spcBef>
                <a:spcPts val="1200"/>
              </a:spcBef>
              <a:spcAft>
                <a:spcPts val="600"/>
              </a:spcAft>
            </a:pPr>
            <a:r>
              <a:rPr lang="it-IT" dirty="0">
                <a:latin typeface="Times New Roman" panose="02020603050405020304" pitchFamily="18" charset="0"/>
                <a:cs typeface="Times New Roman" panose="02020603050405020304" pitchFamily="18" charset="0"/>
              </a:rPr>
              <a:t>Năng lực cần có của một TNV giỏi là gì? (Kiến thức – Thái độ - Kỹ năng)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3F1DFB-1BBA-48FF-A068-19455200D591}" type="slidenum">
              <a:rPr lang="en-US" smtClean="0"/>
              <a:t>11</a:t>
            </a:fld>
            <a:endParaRPr lang="en-US"/>
          </a:p>
        </p:txBody>
      </p:sp>
      <p:sp>
        <p:nvSpPr>
          <p:cNvPr id="7" name="Footer Placeholder 6">
            <a:extLst>
              <a:ext uri="{FF2B5EF4-FFF2-40B4-BE49-F238E27FC236}">
                <a16:creationId xmlns:a16="http://schemas.microsoft.com/office/drawing/2014/main" id="{08B5F00A-CF73-2256-CE34-10148BDB81E1}"/>
              </a:ext>
            </a:extLst>
          </p:cNvPr>
          <p:cNvSpPr>
            <a:spLocks noGrp="1"/>
          </p:cNvSpPr>
          <p:nvPr>
            <p:ph type="ftr" sz="quarter" idx="4"/>
          </p:nvPr>
        </p:nvSpPr>
        <p:spPr/>
        <p:txBody>
          <a:bodyPr/>
          <a:lstStyle/>
          <a:p>
            <a:r>
              <a:rPr lang="en-US"/>
              <a:t>Cao Văn Thảo</a:t>
            </a:r>
          </a:p>
        </p:txBody>
      </p:sp>
    </p:spTree>
    <p:extLst>
      <p:ext uri="{BB962C8B-B14F-4D97-AF65-F5344CB8AC3E}">
        <p14:creationId xmlns:p14="http://schemas.microsoft.com/office/powerpoint/2010/main" val="403821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6E5C86F-7FA3-5FC9-4CBA-B2103CD87C92}"/>
              </a:ext>
            </a:extLst>
          </p:cNvPr>
          <p:cNvSpPr>
            <a:spLocks noGrp="1"/>
          </p:cNvSpPr>
          <p:nvPr>
            <p:ph type="dt" sz="half" idx="10"/>
          </p:nvPr>
        </p:nvSpPr>
        <p:spPr/>
        <p:txBody>
          <a:bodyPr/>
          <a:lstStyle/>
          <a:p>
            <a:pPr fontAlgn="base">
              <a:spcBef>
                <a:spcPct val="0"/>
              </a:spcBef>
              <a:spcAft>
                <a:spcPct val="0"/>
              </a:spcAft>
              <a:defRPr/>
            </a:pPr>
            <a:endParaRPr lang="vi-VN"/>
          </a:p>
        </p:txBody>
      </p:sp>
      <p:sp>
        <p:nvSpPr>
          <p:cNvPr id="4" name="Footer Placeholder 3">
            <a:extLst>
              <a:ext uri="{FF2B5EF4-FFF2-40B4-BE49-F238E27FC236}">
                <a16:creationId xmlns:a16="http://schemas.microsoft.com/office/drawing/2014/main" id="{7049A96B-9AF5-CB41-DB0F-C2B3CA95F3BD}"/>
              </a:ext>
            </a:extLst>
          </p:cNvPr>
          <p:cNvSpPr>
            <a:spLocks noGrp="1"/>
          </p:cNvSpPr>
          <p:nvPr>
            <p:ph type="ftr" sz="quarter" idx="11"/>
          </p:nvPr>
        </p:nvSpPr>
        <p:spPr/>
        <p:txBody>
          <a:bodyPr/>
          <a:lstStyle/>
          <a:p>
            <a:pPr fontAlgn="base">
              <a:spcBef>
                <a:spcPct val="0"/>
              </a:spcBef>
              <a:spcAft>
                <a:spcPct val="0"/>
              </a:spcAft>
              <a:defRPr/>
            </a:pPr>
            <a:endParaRPr lang="vi-VN"/>
          </a:p>
        </p:txBody>
      </p:sp>
      <p:sp>
        <p:nvSpPr>
          <p:cNvPr id="5" name="Slide Number Placeholder 4">
            <a:extLst>
              <a:ext uri="{FF2B5EF4-FFF2-40B4-BE49-F238E27FC236}">
                <a16:creationId xmlns:a16="http://schemas.microsoft.com/office/drawing/2014/main" id="{E0B85142-1BBE-F911-8DB7-3D9D301C8D04}"/>
              </a:ext>
            </a:extLst>
          </p:cNvPr>
          <p:cNvSpPr>
            <a:spLocks noGrp="1"/>
          </p:cNvSpPr>
          <p:nvPr>
            <p:ph type="sldNum" sz="quarter" idx="12"/>
          </p:nvPr>
        </p:nvSpPr>
        <p:spPr/>
        <p:txBody>
          <a:bodyPr/>
          <a:lstStyle/>
          <a:p>
            <a:pPr fontAlgn="base">
              <a:spcBef>
                <a:spcPct val="0"/>
              </a:spcBef>
              <a:spcAft>
                <a:spcPct val="0"/>
              </a:spcAft>
              <a:defRPr/>
            </a:pPr>
            <a:fld id="{2462EA1E-53BD-4342-91A0-EAF01477D9D5}" type="slidenum">
              <a:rPr lang="vi-VN" smtClean="0"/>
              <a:pPr fontAlgn="base">
                <a:spcBef>
                  <a:spcPct val="0"/>
                </a:spcBef>
                <a:spcAft>
                  <a:spcPct val="0"/>
                </a:spcAft>
                <a:defRPr/>
              </a:pPr>
              <a:t>‹#›</a:t>
            </a:fld>
            <a:endParaRPr lang="vi-VN"/>
          </a:p>
        </p:txBody>
      </p:sp>
      <p:sp>
        <p:nvSpPr>
          <p:cNvPr id="14" name="Date Placeholder 3">
            <a:extLst>
              <a:ext uri="{FF2B5EF4-FFF2-40B4-BE49-F238E27FC236}">
                <a16:creationId xmlns:a16="http://schemas.microsoft.com/office/drawing/2014/main" id="{E4BBAC30-03FD-8A01-53C5-947E58AC3BD7}"/>
              </a:ext>
            </a:extLst>
          </p:cNvPr>
          <p:cNvSpPr txBox="1">
            <a:spLocks/>
          </p:cNvSpPr>
          <p:nvPr/>
        </p:nvSpPr>
        <p:spPr>
          <a:xfrm>
            <a:off x="8382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DBF80-DB20-456D-8EEB-4AF2B35D3407}" type="datetimeFigureOut">
              <a:rPr lang="en-US" sz="1200" smtClean="0"/>
              <a:pPr/>
              <a:t>12/28/2023</a:t>
            </a:fld>
            <a:endParaRPr lang="en-US" sz="1200"/>
          </a:p>
        </p:txBody>
      </p:sp>
      <p:sp>
        <p:nvSpPr>
          <p:cNvPr id="15" name="Slide Number Placeholder 5">
            <a:extLst>
              <a:ext uri="{FF2B5EF4-FFF2-40B4-BE49-F238E27FC236}">
                <a16:creationId xmlns:a16="http://schemas.microsoft.com/office/drawing/2014/main" id="{AB299CD2-43B9-7EED-F39F-2A2F2CFA289F}"/>
              </a:ext>
            </a:extLst>
          </p:cNvPr>
          <p:cNvSpPr txBox="1">
            <a:spLocks/>
          </p:cNvSpPr>
          <p:nvPr/>
        </p:nvSpPr>
        <p:spPr>
          <a:xfrm>
            <a:off x="86106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9111F7-EFA1-4E32-9E24-9854764BEB58}" type="slidenum">
              <a:rPr lang="en-US" sz="1200" smtClean="0"/>
              <a:pPr/>
              <a:t>‹#›</a:t>
            </a:fld>
            <a:endParaRPr lang="en-US" sz="1200"/>
          </a:p>
        </p:txBody>
      </p:sp>
      <p:sp>
        <p:nvSpPr>
          <p:cNvPr id="16" name="Rectangle 15">
            <a:extLst>
              <a:ext uri="{FF2B5EF4-FFF2-40B4-BE49-F238E27FC236}">
                <a16:creationId xmlns:a16="http://schemas.microsoft.com/office/drawing/2014/main" id="{779B91E8-10C6-3FB0-1298-432F20C3E4C0}"/>
              </a:ext>
            </a:extLst>
          </p:cNvPr>
          <p:cNvSpPr/>
          <p:nvPr userDrawn="1"/>
        </p:nvSpPr>
        <p:spPr>
          <a:xfrm>
            <a:off x="0" y="1439521"/>
            <a:ext cx="12192000" cy="541848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extBox 17">
            <a:extLst>
              <a:ext uri="{FF2B5EF4-FFF2-40B4-BE49-F238E27FC236}">
                <a16:creationId xmlns:a16="http://schemas.microsoft.com/office/drawing/2014/main" id="{70589ECE-C35D-547D-F957-2C7A4FBC073A}"/>
              </a:ext>
            </a:extLst>
          </p:cNvPr>
          <p:cNvSpPr txBox="1"/>
          <p:nvPr/>
        </p:nvSpPr>
        <p:spPr>
          <a:xfrm>
            <a:off x="895605" y="1939479"/>
            <a:ext cx="5416419" cy="769441"/>
          </a:xfrm>
          <a:prstGeom prst="rect">
            <a:avLst/>
          </a:prstGeom>
          <a:noFill/>
        </p:spPr>
        <p:txBody>
          <a:bodyPr wrap="none" rtlCol="0">
            <a:spAutoFit/>
          </a:bodyPr>
          <a:lstStyle/>
          <a:p>
            <a:r>
              <a:rPr lang="en-US" sz="4400" kern="1200" dirty="0" err="1">
                <a:solidFill>
                  <a:schemeClr val="bg1"/>
                </a:solidFill>
                <a:latin typeface="UTM Nokia Standard" panose="02040603050506020204" pitchFamily="18" charset="0"/>
                <a:ea typeface="+mn-ea"/>
                <a:cs typeface="+mn-cs"/>
              </a:rPr>
              <a:t>Chương</a:t>
            </a:r>
            <a:r>
              <a:rPr lang="en-US" sz="4400" kern="1200" dirty="0">
                <a:solidFill>
                  <a:schemeClr val="bg1"/>
                </a:solidFill>
                <a:latin typeface="UTM Nokia Standard" panose="02040603050506020204" pitchFamily="18" charset="0"/>
                <a:ea typeface="+mn-ea"/>
                <a:cs typeface="+mn-cs"/>
              </a:rPr>
              <a:t> </a:t>
            </a:r>
            <a:r>
              <a:rPr lang="en-US" sz="4400" dirty="0" err="1">
                <a:solidFill>
                  <a:schemeClr val="bg1"/>
                </a:solidFill>
                <a:latin typeface="UTM Nokia Standard" panose="02040603050506020204" pitchFamily="18" charset="0"/>
              </a:rPr>
              <a:t>trình</a:t>
            </a:r>
            <a:r>
              <a:rPr lang="en-US" sz="4400" dirty="0">
                <a:solidFill>
                  <a:schemeClr val="bg1"/>
                </a:solidFill>
                <a:latin typeface="UTM Nokia Standard" panose="02040603050506020204" pitchFamily="18" charset="0"/>
              </a:rPr>
              <a:t> </a:t>
            </a:r>
            <a:r>
              <a:rPr lang="en-US" sz="4400" dirty="0" err="1">
                <a:solidFill>
                  <a:schemeClr val="bg1"/>
                </a:solidFill>
                <a:latin typeface="UTM Nokia Standard" panose="02040603050506020204" pitchFamily="18" charset="0"/>
              </a:rPr>
              <a:t>tập</a:t>
            </a:r>
            <a:r>
              <a:rPr lang="en-US" sz="4400" dirty="0">
                <a:solidFill>
                  <a:schemeClr val="bg1"/>
                </a:solidFill>
                <a:latin typeface="UTM Nokia Standard" panose="02040603050506020204" pitchFamily="18" charset="0"/>
              </a:rPr>
              <a:t> </a:t>
            </a:r>
            <a:r>
              <a:rPr lang="en-US" sz="4400" dirty="0" err="1">
                <a:solidFill>
                  <a:schemeClr val="bg1"/>
                </a:solidFill>
                <a:latin typeface="UTM Nokia Standard" panose="02040603050506020204" pitchFamily="18" charset="0"/>
              </a:rPr>
              <a:t>huấn</a:t>
            </a:r>
            <a:endParaRPr lang="en-US" sz="4400" dirty="0">
              <a:solidFill>
                <a:schemeClr val="bg1"/>
              </a:solidFill>
              <a:latin typeface="UTM Nokia Standard" panose="02040603050506020204" pitchFamily="18" charset="0"/>
            </a:endParaRPr>
          </a:p>
        </p:txBody>
      </p:sp>
      <p:sp>
        <p:nvSpPr>
          <p:cNvPr id="19" name="TextBox 18">
            <a:extLst>
              <a:ext uri="{FF2B5EF4-FFF2-40B4-BE49-F238E27FC236}">
                <a16:creationId xmlns:a16="http://schemas.microsoft.com/office/drawing/2014/main" id="{EE2527A1-8F68-E9F7-E000-69DD2C59A4DB}"/>
              </a:ext>
            </a:extLst>
          </p:cNvPr>
          <p:cNvSpPr txBox="1"/>
          <p:nvPr/>
        </p:nvSpPr>
        <p:spPr>
          <a:xfrm>
            <a:off x="906672" y="2826802"/>
            <a:ext cx="10284995" cy="1754326"/>
          </a:xfrm>
          <a:prstGeom prst="rect">
            <a:avLst/>
          </a:prstGeom>
          <a:noFill/>
          <a:effectLst>
            <a:glow rad="127000">
              <a:schemeClr val="accent4">
                <a:lumMod val="60000"/>
                <a:lumOff val="40000"/>
              </a:schemeClr>
            </a:glow>
          </a:effectLst>
        </p:spPr>
        <p:txBody>
          <a:bodyPr wrap="none" rtlCol="0">
            <a:spAutoFit/>
          </a:bodyPr>
          <a:lstStyle/>
          <a:p>
            <a:pPr marL="0" marR="0" algn="l">
              <a:spcBef>
                <a:spcPts val="0"/>
              </a:spcBef>
              <a:spcAft>
                <a:spcPts val="0"/>
              </a:spcAft>
            </a:pPr>
            <a:r>
              <a:rPr lang="en-US" sz="5400" b="1" kern="1200" dirty="0">
                <a:solidFill>
                  <a:schemeClr val="bg1"/>
                </a:solidFill>
                <a:effectLst>
                  <a:glow rad="228600">
                    <a:srgbClr val="FFFF00">
                      <a:alpha val="40000"/>
                    </a:srgbClr>
                  </a:glow>
                </a:effectLst>
                <a:latin typeface="UTM Nokia" panose="02040603050506020204" pitchFamily="18" charset="0"/>
                <a:ea typeface="+mn-ea"/>
                <a:cs typeface="+mn-cs"/>
              </a:rPr>
              <a:t>CÔNG TÁC TÌNH NGUYỆN VIÊN - </a:t>
            </a:r>
          </a:p>
          <a:p>
            <a:pPr algn="l"/>
            <a:r>
              <a:rPr lang="en-US" sz="5400" b="1" kern="1200" dirty="0">
                <a:solidFill>
                  <a:schemeClr val="bg1"/>
                </a:solidFill>
                <a:effectLst>
                  <a:glow rad="228600">
                    <a:srgbClr val="FFFF00">
                      <a:alpha val="40000"/>
                    </a:srgbClr>
                  </a:glow>
                </a:effectLst>
                <a:latin typeface="UTM Nokia" panose="02040603050506020204" pitchFamily="18" charset="0"/>
                <a:ea typeface="+mn-ea"/>
                <a:cs typeface="+mn-cs"/>
              </a:rPr>
              <a:t>THANH, THIẾU NIÊN CHỮ THẬP ĐỎ</a:t>
            </a:r>
          </a:p>
        </p:txBody>
      </p:sp>
      <p:sp>
        <p:nvSpPr>
          <p:cNvPr id="24" name="TextBox 23">
            <a:extLst>
              <a:ext uri="{FF2B5EF4-FFF2-40B4-BE49-F238E27FC236}">
                <a16:creationId xmlns:a16="http://schemas.microsoft.com/office/drawing/2014/main" id="{E02E9354-B5A8-2C58-DC7A-852DA54E57BD}"/>
              </a:ext>
            </a:extLst>
          </p:cNvPr>
          <p:cNvSpPr txBox="1"/>
          <p:nvPr/>
        </p:nvSpPr>
        <p:spPr>
          <a:xfrm>
            <a:off x="4874226" y="4994012"/>
            <a:ext cx="6611362" cy="523220"/>
          </a:xfrm>
          <a:prstGeom prst="rect">
            <a:avLst/>
          </a:prstGeom>
          <a:noFill/>
        </p:spPr>
        <p:txBody>
          <a:bodyPr wrap="none" rtlCol="0">
            <a:spAutoFit/>
          </a:bodyPr>
          <a:lstStyle/>
          <a:p>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Cho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cán</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bộ</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hội</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cơ</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sở</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tình</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nguyện</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a:t>
            </a:r>
            <a:r>
              <a:rPr lang="en-US" sz="2800" b="1" kern="1200" dirty="0" err="1">
                <a:ln>
                  <a:solidFill>
                    <a:schemeClr val="tx1"/>
                  </a:solidFill>
                </a:ln>
                <a:solidFill>
                  <a:srgbClr val="0033CC"/>
                </a:solidFill>
                <a:effectLst>
                  <a:glow rad="101600">
                    <a:schemeClr val="bg1">
                      <a:alpha val="60000"/>
                    </a:schemeClr>
                  </a:glow>
                </a:effectLst>
                <a:latin typeface="UTM Neo Sans Intel" panose="02040603050506020204" pitchFamily="18" charset="0"/>
              </a:rPr>
              <a:t>viên</a:t>
            </a:r>
            <a:r>
              <a:rPr lang="en-US" sz="2800" b="1" kern="1200" dirty="0">
                <a:ln>
                  <a:solidFill>
                    <a:schemeClr val="tx1"/>
                  </a:solidFill>
                </a:ln>
                <a:solidFill>
                  <a:srgbClr val="0033CC"/>
                </a:solidFill>
                <a:effectLst>
                  <a:glow rad="101600">
                    <a:schemeClr val="bg1">
                      <a:alpha val="60000"/>
                    </a:schemeClr>
                  </a:glow>
                </a:effectLst>
                <a:latin typeface="UTM Neo Sans Intel" panose="02040603050506020204" pitchFamily="18" charset="0"/>
              </a:rPr>
              <a:t> CTĐ</a:t>
            </a:r>
            <a:endParaRPr lang="en-US" sz="2800" b="1" dirty="0">
              <a:ln>
                <a:solidFill>
                  <a:schemeClr val="tx1"/>
                </a:solidFill>
              </a:ln>
              <a:solidFill>
                <a:srgbClr val="0033CC"/>
              </a:solidFill>
              <a:effectLst>
                <a:glow rad="101600">
                  <a:schemeClr val="bg1">
                    <a:alpha val="60000"/>
                  </a:schemeClr>
                </a:glow>
              </a:effectLst>
              <a:latin typeface="UTM Neo Sans Intel" panose="02040603050506020204" pitchFamily="18" charset="0"/>
            </a:endParaRPr>
          </a:p>
        </p:txBody>
      </p:sp>
      <p:sp>
        <p:nvSpPr>
          <p:cNvPr id="2" name="Date Placeholder 3">
            <a:extLst>
              <a:ext uri="{FF2B5EF4-FFF2-40B4-BE49-F238E27FC236}">
                <a16:creationId xmlns:a16="http://schemas.microsoft.com/office/drawing/2014/main" id="{97C68B59-ED9F-F472-9D71-D3E45CF90D30}"/>
              </a:ext>
            </a:extLst>
          </p:cNvPr>
          <p:cNvSpPr txBox="1">
            <a:spLocks/>
          </p:cNvSpPr>
          <p:nvPr/>
        </p:nvSpPr>
        <p:spPr>
          <a:xfrm>
            <a:off x="8382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DBF80-DB20-456D-8EEB-4AF2B35D3407}" type="datetimeFigureOut">
              <a:rPr lang="en-US" sz="1200" smtClean="0"/>
              <a:pPr/>
              <a:t>12/28/2023</a:t>
            </a:fld>
            <a:endParaRPr lang="en-US" sz="1200"/>
          </a:p>
        </p:txBody>
      </p:sp>
      <p:sp>
        <p:nvSpPr>
          <p:cNvPr id="6" name="Slide Number Placeholder 5">
            <a:extLst>
              <a:ext uri="{FF2B5EF4-FFF2-40B4-BE49-F238E27FC236}">
                <a16:creationId xmlns:a16="http://schemas.microsoft.com/office/drawing/2014/main" id="{47F3CBE1-F4CC-F3CF-F863-681A4A792775}"/>
              </a:ext>
            </a:extLst>
          </p:cNvPr>
          <p:cNvSpPr txBox="1">
            <a:spLocks/>
          </p:cNvSpPr>
          <p:nvPr/>
        </p:nvSpPr>
        <p:spPr>
          <a:xfrm>
            <a:off x="86106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9111F7-EFA1-4E32-9E24-9854764BEB58}" type="slidenum">
              <a:rPr lang="en-US" sz="1200" smtClean="0"/>
              <a:pPr/>
              <a:t>‹#›</a:t>
            </a:fld>
            <a:endParaRPr lang="en-US" sz="1200"/>
          </a:p>
        </p:txBody>
      </p:sp>
      <p:sp>
        <p:nvSpPr>
          <p:cNvPr id="11" name="Rectangle: Rounded Corners 10">
            <a:extLst>
              <a:ext uri="{FF2B5EF4-FFF2-40B4-BE49-F238E27FC236}">
                <a16:creationId xmlns:a16="http://schemas.microsoft.com/office/drawing/2014/main" id="{5354D60B-16CD-F2E6-5A2E-228CB79959F2}"/>
              </a:ext>
            </a:extLst>
          </p:cNvPr>
          <p:cNvSpPr/>
          <p:nvPr/>
        </p:nvSpPr>
        <p:spPr>
          <a:xfrm>
            <a:off x="1341076" y="5235355"/>
            <a:ext cx="2280976" cy="93736"/>
          </a:xfrm>
          <a:prstGeom prst="roundRect">
            <a:avLst>
              <a:gd name="adj" fmla="val 50000"/>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9EC2FA8C-0A32-BB3C-A577-F5ECFCDD1164}"/>
              </a:ext>
            </a:extLst>
          </p:cNvPr>
          <p:cNvSpPr/>
          <p:nvPr/>
        </p:nvSpPr>
        <p:spPr>
          <a:xfrm>
            <a:off x="3787458" y="5188668"/>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9B9085B9-156E-1FA5-AF87-12768C922F86}"/>
              </a:ext>
            </a:extLst>
          </p:cNvPr>
          <p:cNvSpPr/>
          <p:nvPr/>
        </p:nvSpPr>
        <p:spPr>
          <a:xfrm>
            <a:off x="4123683" y="5188668"/>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a:extLst>
              <a:ext uri="{FF2B5EF4-FFF2-40B4-BE49-F238E27FC236}">
                <a16:creationId xmlns:a16="http://schemas.microsoft.com/office/drawing/2014/main" id="{77B81A7D-3A55-3293-6D8E-346AA6B3C71C}"/>
              </a:ext>
            </a:extLst>
          </p:cNvPr>
          <p:cNvSpPr/>
          <p:nvPr/>
        </p:nvSpPr>
        <p:spPr>
          <a:xfrm>
            <a:off x="4459907" y="5188668"/>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118E1A10-5E22-2CA6-0FAF-F7E64D79D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120" y="2"/>
            <a:ext cx="4712960" cy="1425660"/>
          </a:xfrm>
          <a:prstGeom prst="rect">
            <a:avLst/>
          </a:prstGeom>
        </p:spPr>
      </p:pic>
    </p:spTree>
    <p:extLst>
      <p:ext uri="{BB962C8B-B14F-4D97-AF65-F5344CB8AC3E}">
        <p14:creationId xmlns:p14="http://schemas.microsoft.com/office/powerpoint/2010/main" val="798515247"/>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1385" b="1"/>
            </a:lvl1pPr>
          </a:lstStyle>
          <a:p>
            <a:r>
              <a:rPr lang="en-US"/>
              <a:t>Click to edit Master title style</a:t>
            </a:r>
          </a:p>
        </p:txBody>
      </p:sp>
      <p:sp>
        <p:nvSpPr>
          <p:cNvPr id="3" name="Content Placeholder 2"/>
          <p:cNvSpPr>
            <a:spLocks noGrp="1"/>
          </p:cNvSpPr>
          <p:nvPr>
            <p:ph idx="1"/>
          </p:nvPr>
        </p:nvSpPr>
        <p:spPr>
          <a:xfrm>
            <a:off x="4766737" y="273059"/>
            <a:ext cx="6815667" cy="5853113"/>
          </a:xfrm>
        </p:spPr>
        <p:txBody>
          <a:bodyPr/>
          <a:lstStyle>
            <a:lvl1pPr>
              <a:defRPr sz="2216">
                <a:latin typeface="UTM Nokia Standard" pitchFamily="18" charset="0"/>
              </a:defRPr>
            </a:lvl1pPr>
            <a:lvl2pPr>
              <a:defRPr sz="1939">
                <a:latin typeface="UTM Nokia Standard" pitchFamily="18" charset="0"/>
              </a:defRPr>
            </a:lvl2pPr>
            <a:lvl3pPr>
              <a:defRPr sz="1661">
                <a:latin typeface="UTM Nokia Standard" pitchFamily="18" charset="0"/>
              </a:defRPr>
            </a:lvl3pPr>
            <a:lvl4pPr>
              <a:defRPr sz="1385">
                <a:latin typeface="UTM Nokia Standard" pitchFamily="18" charset="0"/>
              </a:defRPr>
            </a:lvl4pPr>
            <a:lvl5pPr>
              <a:defRPr sz="1385">
                <a:latin typeface="UTM Nokia Standard" pitchFamily="18" charset="0"/>
              </a:defRPr>
            </a:lvl5pPr>
            <a:lvl6pPr>
              <a:defRPr sz="1385"/>
            </a:lvl6pPr>
            <a:lvl7pPr>
              <a:defRPr sz="1385"/>
            </a:lvl7pPr>
            <a:lvl8pPr>
              <a:defRPr sz="1385"/>
            </a:lvl8pPr>
            <a:lvl9pPr>
              <a:defRPr sz="13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969">
                <a:latin typeface="UTM Nokia Standard" pitchFamily="18"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5" name="Date Placeholder 3">
            <a:extLst>
              <a:ext uri="{FF2B5EF4-FFF2-40B4-BE49-F238E27FC236}">
                <a16:creationId xmlns:a16="http://schemas.microsoft.com/office/drawing/2014/main" id="{88B0C3B8-895D-4D2A-AC17-D77AAF5B6926}"/>
              </a:ext>
            </a:extLst>
          </p:cNvPr>
          <p:cNvSpPr>
            <a:spLocks noGrp="1"/>
          </p:cNvSpPr>
          <p:nvPr>
            <p:ph type="dt" sz="half" idx="10"/>
          </p:nvPr>
        </p:nvSpPr>
        <p:spPr/>
        <p:txBody>
          <a:bodyPr/>
          <a:lstStyle>
            <a:lvl1pPr>
              <a:defRPr/>
            </a:lvl1pPr>
          </a:lstStyle>
          <a:p>
            <a:pPr>
              <a:defRPr/>
            </a:pPr>
            <a:endParaRPr lang="vi-VN"/>
          </a:p>
        </p:txBody>
      </p:sp>
      <p:sp>
        <p:nvSpPr>
          <p:cNvPr id="6" name="Footer Placeholder 4">
            <a:extLst>
              <a:ext uri="{FF2B5EF4-FFF2-40B4-BE49-F238E27FC236}">
                <a16:creationId xmlns:a16="http://schemas.microsoft.com/office/drawing/2014/main" id="{46F8ACF5-E1E1-44E9-A97F-0172F34D2EDA}"/>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83610284-4578-46CE-BCBF-035F82F25FB9}"/>
              </a:ext>
            </a:extLst>
          </p:cNvPr>
          <p:cNvSpPr>
            <a:spLocks noGrp="1"/>
          </p:cNvSpPr>
          <p:nvPr>
            <p:ph type="sldNum" sz="quarter" idx="12"/>
          </p:nvPr>
        </p:nvSpPr>
        <p:spPr/>
        <p:txBody>
          <a:bodyPr/>
          <a:lstStyle>
            <a:lvl1pPr>
              <a:defRPr/>
            </a:lvl1pPr>
          </a:lstStyle>
          <a:p>
            <a:pPr>
              <a:defRPr/>
            </a:pPr>
            <a:fld id="{B443F2A6-0905-416D-8070-4306825E1987}" type="slidenum">
              <a:rPr lang="vi-VN" smtClean="0"/>
              <a:pPr>
                <a:defRPr/>
              </a:pPr>
              <a:t>‹#›</a:t>
            </a:fld>
            <a:endParaRPr lang="vi-VN"/>
          </a:p>
        </p:txBody>
      </p:sp>
    </p:spTree>
    <p:extLst>
      <p:ext uri="{BB962C8B-B14F-4D97-AF65-F5344CB8AC3E}">
        <p14:creationId xmlns:p14="http://schemas.microsoft.com/office/powerpoint/2010/main" val="3552843890"/>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38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216">
                <a:latin typeface="UTM Nokia Standard" pitchFamily="18" charset="0"/>
              </a:defRPr>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969">
                <a:latin typeface="UTM Nokia Standard" pitchFamily="18" charset="0"/>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5" name="Date Placeholder 3">
            <a:extLst>
              <a:ext uri="{FF2B5EF4-FFF2-40B4-BE49-F238E27FC236}">
                <a16:creationId xmlns:a16="http://schemas.microsoft.com/office/drawing/2014/main" id="{5AD43C39-D3D6-4F91-834D-6149B4BBD864}"/>
              </a:ext>
            </a:extLst>
          </p:cNvPr>
          <p:cNvSpPr>
            <a:spLocks noGrp="1"/>
          </p:cNvSpPr>
          <p:nvPr>
            <p:ph type="dt" sz="half" idx="10"/>
          </p:nvPr>
        </p:nvSpPr>
        <p:spPr/>
        <p:txBody>
          <a:bodyPr/>
          <a:lstStyle>
            <a:lvl1pPr>
              <a:defRPr/>
            </a:lvl1pPr>
          </a:lstStyle>
          <a:p>
            <a:pPr>
              <a:defRPr/>
            </a:pPr>
            <a:endParaRPr lang="vi-VN"/>
          </a:p>
        </p:txBody>
      </p:sp>
      <p:sp>
        <p:nvSpPr>
          <p:cNvPr id="6" name="Footer Placeholder 4">
            <a:extLst>
              <a:ext uri="{FF2B5EF4-FFF2-40B4-BE49-F238E27FC236}">
                <a16:creationId xmlns:a16="http://schemas.microsoft.com/office/drawing/2014/main" id="{736E4456-35F1-4585-90CB-7087957C49E0}"/>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201D3863-B251-4E3B-AE88-35D853C7CE51}"/>
              </a:ext>
            </a:extLst>
          </p:cNvPr>
          <p:cNvSpPr>
            <a:spLocks noGrp="1"/>
          </p:cNvSpPr>
          <p:nvPr>
            <p:ph type="sldNum" sz="quarter" idx="12"/>
          </p:nvPr>
        </p:nvSpPr>
        <p:spPr/>
        <p:txBody>
          <a:bodyPr/>
          <a:lstStyle>
            <a:lvl1pPr>
              <a:defRPr/>
            </a:lvl1pPr>
          </a:lstStyle>
          <a:p>
            <a:pPr>
              <a:defRPr/>
            </a:pPr>
            <a:fld id="{728B9D9C-54CD-4F1C-B181-594934836BE1}" type="slidenum">
              <a:rPr lang="vi-VN" smtClean="0"/>
              <a:pPr>
                <a:defRPr/>
              </a:pPr>
              <a:t>‹#›</a:t>
            </a:fld>
            <a:endParaRPr lang="vi-VN"/>
          </a:p>
        </p:txBody>
      </p:sp>
    </p:spTree>
    <p:extLst>
      <p:ext uri="{BB962C8B-B14F-4D97-AF65-F5344CB8AC3E}">
        <p14:creationId xmlns:p14="http://schemas.microsoft.com/office/powerpoint/2010/main" val="3816196962"/>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UTM Nokia Standard" pitchFamily="18" charset="0"/>
              </a:defRPr>
            </a:lvl1pPr>
            <a:lvl2pPr>
              <a:defRPr>
                <a:latin typeface="UTM Nokia Standard" pitchFamily="18" charset="0"/>
              </a:defRPr>
            </a:lvl2pPr>
            <a:lvl3pPr>
              <a:defRPr>
                <a:latin typeface="UTM Nokia Standard" pitchFamily="18" charset="0"/>
              </a:defRPr>
            </a:lvl3pPr>
            <a:lvl4pPr>
              <a:defRPr>
                <a:latin typeface="UTM Nokia Standard" pitchFamily="18" charset="0"/>
              </a:defRPr>
            </a:lvl4pPr>
            <a:lvl5pPr>
              <a:defRPr>
                <a:latin typeface="UTM Nokia Standar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29D4E-692A-42BA-8BEA-BF4A92507F82}"/>
              </a:ext>
            </a:extLst>
          </p:cNvPr>
          <p:cNvSpPr>
            <a:spLocks noGrp="1"/>
          </p:cNvSpPr>
          <p:nvPr>
            <p:ph type="dt" sz="half" idx="10"/>
          </p:nvPr>
        </p:nvSpPr>
        <p:spPr/>
        <p:txBody>
          <a:bodyPr/>
          <a:lstStyle>
            <a:lvl1pPr>
              <a:defRPr/>
            </a:lvl1pPr>
          </a:lstStyle>
          <a:p>
            <a:pPr>
              <a:defRPr/>
            </a:pPr>
            <a:endParaRPr lang="vi-VN"/>
          </a:p>
        </p:txBody>
      </p:sp>
      <p:sp>
        <p:nvSpPr>
          <p:cNvPr id="5" name="Footer Placeholder 4">
            <a:extLst>
              <a:ext uri="{FF2B5EF4-FFF2-40B4-BE49-F238E27FC236}">
                <a16:creationId xmlns:a16="http://schemas.microsoft.com/office/drawing/2014/main" id="{62B24BA4-FC99-49F2-9940-20AD52FBF12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66A236-21EF-4D1B-8B92-04B4DAC3924C}"/>
              </a:ext>
            </a:extLst>
          </p:cNvPr>
          <p:cNvSpPr>
            <a:spLocks noGrp="1"/>
          </p:cNvSpPr>
          <p:nvPr>
            <p:ph type="sldNum" sz="quarter" idx="12"/>
          </p:nvPr>
        </p:nvSpPr>
        <p:spPr/>
        <p:txBody>
          <a:bodyPr/>
          <a:lstStyle>
            <a:lvl1pPr>
              <a:defRPr/>
            </a:lvl1pPr>
          </a:lstStyle>
          <a:p>
            <a:pPr>
              <a:defRPr/>
            </a:pPr>
            <a:fld id="{C5BCAED1-98BA-4136-9422-6B2919B25FF1}" type="slidenum">
              <a:rPr lang="vi-VN" smtClean="0"/>
              <a:pPr>
                <a:defRPr/>
              </a:pPr>
              <a:t>‹#›</a:t>
            </a:fld>
            <a:endParaRPr lang="vi-VN"/>
          </a:p>
        </p:txBody>
      </p:sp>
    </p:spTree>
    <p:extLst>
      <p:ext uri="{BB962C8B-B14F-4D97-AF65-F5344CB8AC3E}">
        <p14:creationId xmlns:p14="http://schemas.microsoft.com/office/powerpoint/2010/main" val="284481641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lvl1pPr>
              <a:defRPr>
                <a:latin typeface="UTM Nokia Standard" pitchFamily="18" charset="0"/>
              </a:defRPr>
            </a:lvl1pPr>
            <a:lvl2pPr>
              <a:defRPr>
                <a:latin typeface="UTM Nokia Standard" pitchFamily="18" charset="0"/>
              </a:defRPr>
            </a:lvl2pPr>
            <a:lvl3pPr>
              <a:defRPr>
                <a:latin typeface="UTM Nokia Standard" pitchFamily="18" charset="0"/>
              </a:defRPr>
            </a:lvl3pPr>
            <a:lvl4pPr>
              <a:defRPr>
                <a:latin typeface="UTM Nokia Standard" pitchFamily="18" charset="0"/>
              </a:defRPr>
            </a:lvl4pPr>
            <a:lvl5pPr>
              <a:defRPr>
                <a:latin typeface="UTM Nokia Standard"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33D6F-BCF2-4A2C-ABF4-22737354FCFC}"/>
              </a:ext>
            </a:extLst>
          </p:cNvPr>
          <p:cNvSpPr>
            <a:spLocks noGrp="1"/>
          </p:cNvSpPr>
          <p:nvPr>
            <p:ph type="dt" sz="half" idx="10"/>
          </p:nvPr>
        </p:nvSpPr>
        <p:spPr/>
        <p:txBody>
          <a:bodyPr/>
          <a:lstStyle>
            <a:lvl1pPr>
              <a:defRPr/>
            </a:lvl1pPr>
          </a:lstStyle>
          <a:p>
            <a:pPr>
              <a:defRPr/>
            </a:pPr>
            <a:endParaRPr lang="vi-VN"/>
          </a:p>
        </p:txBody>
      </p:sp>
      <p:sp>
        <p:nvSpPr>
          <p:cNvPr id="5" name="Footer Placeholder 4">
            <a:extLst>
              <a:ext uri="{FF2B5EF4-FFF2-40B4-BE49-F238E27FC236}">
                <a16:creationId xmlns:a16="http://schemas.microsoft.com/office/drawing/2014/main" id="{6FF86D2F-108B-4344-9CBD-EBCBE104E8B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299726E-6084-4EBD-9F54-80254913D7A2}"/>
              </a:ext>
            </a:extLst>
          </p:cNvPr>
          <p:cNvSpPr>
            <a:spLocks noGrp="1"/>
          </p:cNvSpPr>
          <p:nvPr>
            <p:ph type="sldNum" sz="quarter" idx="12"/>
          </p:nvPr>
        </p:nvSpPr>
        <p:spPr/>
        <p:txBody>
          <a:bodyPr/>
          <a:lstStyle>
            <a:lvl1pPr>
              <a:defRPr/>
            </a:lvl1pPr>
          </a:lstStyle>
          <a:p>
            <a:pPr>
              <a:defRPr/>
            </a:pPr>
            <a:fld id="{E466DB50-4F64-44C1-BBCD-258B623B8349}" type="slidenum">
              <a:rPr lang="vi-VN" smtClean="0"/>
              <a:pPr>
                <a:defRPr/>
              </a:pPr>
              <a:t>‹#›</a:t>
            </a:fld>
            <a:endParaRPr lang="vi-VN"/>
          </a:p>
        </p:txBody>
      </p:sp>
    </p:spTree>
    <p:extLst>
      <p:ext uri="{BB962C8B-B14F-4D97-AF65-F5344CB8AC3E}">
        <p14:creationId xmlns:p14="http://schemas.microsoft.com/office/powerpoint/2010/main" val="1657509814"/>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8060964B-F1CA-42BC-98A5-E150C8ED4CC5}"/>
              </a:ext>
            </a:extLst>
          </p:cNvPr>
          <p:cNvSpPr>
            <a:spLocks noGrp="1"/>
          </p:cNvSpPr>
          <p:nvPr>
            <p:ph type="dt" sz="half" idx="10"/>
          </p:nvPr>
        </p:nvSpPr>
        <p:spPr/>
        <p:txBody>
          <a:bodyPr/>
          <a:lstStyle>
            <a:lvl1pPr>
              <a:defRPr/>
            </a:lvl1pPr>
          </a:lstStyle>
          <a:p>
            <a:pPr fontAlgn="base">
              <a:spcBef>
                <a:spcPct val="0"/>
              </a:spcBef>
              <a:spcAft>
                <a:spcPct val="0"/>
              </a:spcAft>
              <a:defRPr/>
            </a:pPr>
            <a:endParaRPr lang="vi-VN"/>
          </a:p>
        </p:txBody>
      </p:sp>
      <p:sp>
        <p:nvSpPr>
          <p:cNvPr id="4" name="Footer Placeholder 4">
            <a:extLst>
              <a:ext uri="{FF2B5EF4-FFF2-40B4-BE49-F238E27FC236}">
                <a16:creationId xmlns:a16="http://schemas.microsoft.com/office/drawing/2014/main" id="{28314673-B5BD-48F1-AABE-8D45D972846E}"/>
              </a:ext>
            </a:extLst>
          </p:cNvPr>
          <p:cNvSpPr>
            <a:spLocks noGrp="1"/>
          </p:cNvSpPr>
          <p:nvPr>
            <p:ph type="ftr" sz="quarter" idx="11"/>
          </p:nvPr>
        </p:nvSpPr>
        <p:spPr/>
        <p:txBody>
          <a:bodyPr/>
          <a:lstStyle>
            <a:lvl1pPr>
              <a:defRPr/>
            </a:lvl1pPr>
          </a:lstStyle>
          <a:p>
            <a:pPr fontAlgn="base">
              <a:spcBef>
                <a:spcPct val="0"/>
              </a:spcBef>
              <a:spcAft>
                <a:spcPct val="0"/>
              </a:spcAft>
              <a:defRPr/>
            </a:pPr>
            <a:endParaRPr lang="vi-VN"/>
          </a:p>
        </p:txBody>
      </p:sp>
      <p:sp>
        <p:nvSpPr>
          <p:cNvPr id="5" name="Slide Number Placeholder 5">
            <a:extLst>
              <a:ext uri="{FF2B5EF4-FFF2-40B4-BE49-F238E27FC236}">
                <a16:creationId xmlns:a16="http://schemas.microsoft.com/office/drawing/2014/main" id="{CAE4C936-63AF-4585-98B9-5943D46D5E24}"/>
              </a:ext>
            </a:extLst>
          </p:cNvPr>
          <p:cNvSpPr>
            <a:spLocks noGrp="1"/>
          </p:cNvSpPr>
          <p:nvPr>
            <p:ph type="sldNum" sz="quarter" idx="12"/>
          </p:nvPr>
        </p:nvSpPr>
        <p:spPr/>
        <p:txBody>
          <a:bodyPr/>
          <a:lstStyle>
            <a:lvl1pPr>
              <a:defRPr/>
            </a:lvl1pPr>
          </a:lstStyle>
          <a:p>
            <a:pPr fontAlgn="base">
              <a:spcBef>
                <a:spcPct val="0"/>
              </a:spcBef>
              <a:spcAft>
                <a:spcPct val="0"/>
              </a:spcAft>
              <a:defRPr/>
            </a:pPr>
            <a:fld id="{2462EA1E-53BD-4342-91A0-EAF01477D9D5}" type="slidenum">
              <a:rPr lang="vi-VN" smtClean="0"/>
              <a:pPr fontAlgn="base">
                <a:spcBef>
                  <a:spcPct val="0"/>
                </a:spcBef>
                <a:spcAft>
                  <a:spcPct val="0"/>
                </a:spcAft>
                <a:defRPr/>
              </a:pPr>
              <a:t>‹#›</a:t>
            </a:fld>
            <a:endParaRPr lang="vi-VN"/>
          </a:p>
        </p:txBody>
      </p:sp>
    </p:spTree>
    <p:extLst>
      <p:ext uri="{BB962C8B-B14F-4D97-AF65-F5344CB8AC3E}">
        <p14:creationId xmlns:p14="http://schemas.microsoft.com/office/powerpoint/2010/main" val="390487121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atin typeface="UTM Nokia Standard"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atin typeface="UTM Nokia Standard" pitchFamily="18" charset="0"/>
              </a:defRPr>
            </a:lvl1pPr>
            <a:lvl2pPr>
              <a:defRPr sz="1500">
                <a:latin typeface="UTM Nokia Standard" pitchFamily="18" charset="0"/>
              </a:defRPr>
            </a:lvl2pPr>
            <a:lvl3pPr>
              <a:defRPr sz="1350">
                <a:latin typeface="UTM Nokia Standard" pitchFamily="18" charset="0"/>
              </a:defRPr>
            </a:lvl3pPr>
            <a:lvl4pPr>
              <a:defRPr sz="1200">
                <a:latin typeface="UTM Nokia Standard" pitchFamily="18" charset="0"/>
              </a:defRPr>
            </a:lvl4pPr>
            <a:lvl5pPr>
              <a:defRPr sz="1200">
                <a:latin typeface="UTM Nokia Standard" pitchFamily="18"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atin typeface="UTM Nokia Standard"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atin typeface="UTM Nokia Standard" pitchFamily="18" charset="0"/>
              </a:defRPr>
            </a:lvl1pPr>
            <a:lvl2pPr>
              <a:defRPr sz="1500">
                <a:latin typeface="UTM Nokia Standard" pitchFamily="18" charset="0"/>
              </a:defRPr>
            </a:lvl2pPr>
            <a:lvl3pPr>
              <a:defRPr sz="1350">
                <a:latin typeface="UTM Nokia Standard" pitchFamily="18" charset="0"/>
              </a:defRPr>
            </a:lvl3pPr>
            <a:lvl4pPr>
              <a:defRPr sz="1200">
                <a:latin typeface="UTM Nokia Standard" pitchFamily="18" charset="0"/>
              </a:defRPr>
            </a:lvl4pPr>
            <a:lvl5pPr>
              <a:defRPr sz="1200">
                <a:latin typeface="UTM Nokia Standard" pitchFamily="18"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fontAlgn="base">
              <a:spcBef>
                <a:spcPct val="0"/>
              </a:spcBef>
              <a:spcAft>
                <a:spcPct val="0"/>
              </a:spcAft>
              <a:defRPr/>
            </a:pPr>
            <a:endParaRPr lang="vi-VN"/>
          </a:p>
        </p:txBody>
      </p:sp>
      <p:sp>
        <p:nvSpPr>
          <p:cNvPr id="8"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vi-VN"/>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2462EA1E-53BD-4342-91A0-EAF01477D9D5}" type="slidenum">
              <a:rPr lang="vi-VN" smtClean="0"/>
              <a:pPr fontAlgn="base">
                <a:spcBef>
                  <a:spcPct val="0"/>
                </a:spcBef>
                <a:spcAft>
                  <a:spcPct val="0"/>
                </a:spcAft>
                <a:defRPr/>
              </a:pPr>
              <a:t>‹#›</a:t>
            </a:fld>
            <a:endParaRPr lang="vi-VN"/>
          </a:p>
        </p:txBody>
      </p:sp>
    </p:spTree>
    <p:extLst>
      <p:ext uri="{BB962C8B-B14F-4D97-AF65-F5344CB8AC3E}">
        <p14:creationId xmlns:p14="http://schemas.microsoft.com/office/powerpoint/2010/main" val="3160641749"/>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9D3F063E-A8CB-424E-8083-6D6BC36FDE82}"/>
              </a:ext>
            </a:extLst>
          </p:cNvPr>
          <p:cNvSpPr>
            <a:spLocks noGrp="1"/>
          </p:cNvSpPr>
          <p:nvPr>
            <p:ph type="pic" sz="quarter" idx="10"/>
          </p:nvPr>
        </p:nvSpPr>
        <p:spPr>
          <a:xfrm>
            <a:off x="5" y="0"/>
            <a:ext cx="7127159" cy="6858000"/>
          </a:xfrm>
          <a:custGeom>
            <a:avLst/>
            <a:gdLst>
              <a:gd name="connsiteX0" fmla="*/ 0 w 5345369"/>
              <a:gd name="connsiteY0" fmla="*/ 0 h 6858000"/>
              <a:gd name="connsiteX1" fmla="*/ 2787211 w 5345369"/>
              <a:gd name="connsiteY1" fmla="*/ 0 h 6858000"/>
              <a:gd name="connsiteX2" fmla="*/ 2857365 w 5345369"/>
              <a:gd name="connsiteY2" fmla="*/ 25085 h 6858000"/>
              <a:gd name="connsiteX3" fmla="*/ 5345369 w 5345369"/>
              <a:gd name="connsiteY3" fmla="*/ 3429000 h 6858000"/>
              <a:gd name="connsiteX4" fmla="*/ 2857365 w 5345369"/>
              <a:gd name="connsiteY4" fmla="*/ 6832916 h 6858000"/>
              <a:gd name="connsiteX5" fmla="*/ 2787211 w 5345369"/>
              <a:gd name="connsiteY5" fmla="*/ 6858000 h 6858000"/>
              <a:gd name="connsiteX6" fmla="*/ 0 w 534536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5369" h="6858000">
                <a:moveTo>
                  <a:pt x="0" y="0"/>
                </a:moveTo>
                <a:lnTo>
                  <a:pt x="2787211" y="0"/>
                </a:lnTo>
                <a:lnTo>
                  <a:pt x="2857365" y="25085"/>
                </a:lnTo>
                <a:cubicBezTo>
                  <a:pt x="4319461" y="585899"/>
                  <a:pt x="5345369" y="1898801"/>
                  <a:pt x="5345369" y="3429000"/>
                </a:cubicBezTo>
                <a:cubicBezTo>
                  <a:pt x="5345369" y="4959199"/>
                  <a:pt x="4319461" y="6272102"/>
                  <a:pt x="2857365" y="6832916"/>
                </a:cubicBezTo>
                <a:lnTo>
                  <a:pt x="2787211" y="6858000"/>
                </a:lnTo>
                <a:lnTo>
                  <a:pt x="0" y="6858000"/>
                </a:lnTo>
                <a:close/>
              </a:path>
            </a:pathLst>
          </a:custGeom>
          <a:solidFill>
            <a:schemeClr val="accent4">
              <a:lumMod val="20000"/>
              <a:lumOff val="80000"/>
              <a:alpha val="48000"/>
            </a:schemeClr>
          </a:solidFill>
        </p:spPr>
        <p:txBody>
          <a:bodyPr wrap="square">
            <a:noAutofit/>
          </a:bodyPr>
          <a:lstStyle>
            <a:lvl1pPr>
              <a:defRPr>
                <a:latin typeface="UTM Nokia Standard" pitchFamily="18" charset="0"/>
              </a:defRPr>
            </a:lvl1pPr>
          </a:lstStyle>
          <a:p>
            <a:r>
              <a:rPr lang="en-US"/>
              <a:t>Click icon to add picture</a:t>
            </a:r>
          </a:p>
        </p:txBody>
      </p:sp>
    </p:spTree>
    <p:extLst>
      <p:ext uri="{BB962C8B-B14F-4D97-AF65-F5344CB8AC3E}">
        <p14:creationId xmlns:p14="http://schemas.microsoft.com/office/powerpoint/2010/main" val="620404291"/>
      </p:ext>
    </p:extLst>
  </p:cSld>
  <p:clrMapOvr>
    <a:masterClrMapping/>
  </p:clrMapOvr>
  <p:transition>
    <p:wipe dir="d"/>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8917FAF-1352-4EC1-B465-C33C0873B6AD}"/>
              </a:ext>
            </a:extLst>
          </p:cNvPr>
          <p:cNvSpPr>
            <a:spLocks noGrp="1"/>
          </p:cNvSpPr>
          <p:nvPr>
            <p:ph type="pic" sz="quarter" idx="10"/>
          </p:nvPr>
        </p:nvSpPr>
        <p:spPr>
          <a:xfrm>
            <a:off x="1" y="0"/>
            <a:ext cx="4992915" cy="6858000"/>
          </a:xfrm>
          <a:custGeom>
            <a:avLst/>
            <a:gdLst>
              <a:gd name="connsiteX0" fmla="*/ 0 w 3570499"/>
              <a:gd name="connsiteY0" fmla="*/ 0 h 6858000"/>
              <a:gd name="connsiteX1" fmla="*/ 3570499 w 3570499"/>
              <a:gd name="connsiteY1" fmla="*/ 0 h 6858000"/>
              <a:gd name="connsiteX2" fmla="*/ 1488997 w 3570499"/>
              <a:gd name="connsiteY2" fmla="*/ 6858000 h 6858000"/>
              <a:gd name="connsiteX3" fmla="*/ 0 w 35704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70499" h="6858000">
                <a:moveTo>
                  <a:pt x="0" y="0"/>
                </a:moveTo>
                <a:lnTo>
                  <a:pt x="3570499" y="0"/>
                </a:lnTo>
                <a:lnTo>
                  <a:pt x="1488997" y="6858000"/>
                </a:lnTo>
                <a:lnTo>
                  <a:pt x="0" y="6858000"/>
                </a:lnTo>
                <a:close/>
              </a:path>
            </a:pathLst>
          </a:custGeom>
          <a:solidFill>
            <a:schemeClr val="accent4">
              <a:lumMod val="20000"/>
              <a:lumOff val="80000"/>
            </a:schemeClr>
          </a:solidFill>
        </p:spPr>
        <p:txBody>
          <a:bodyPr wrap="square">
            <a:noAutofit/>
          </a:bodyPr>
          <a:lstStyle>
            <a:lvl1pPr>
              <a:defRPr>
                <a:latin typeface="UTM Nokia Standard" pitchFamily="18" charset="0"/>
              </a:defRPr>
            </a:lvl1pPr>
          </a:lstStyle>
          <a:p>
            <a:r>
              <a:rPr lang="en-US"/>
              <a:t>Click icon to add picture</a:t>
            </a:r>
          </a:p>
        </p:txBody>
      </p:sp>
    </p:spTree>
    <p:extLst>
      <p:ext uri="{BB962C8B-B14F-4D97-AF65-F5344CB8AC3E}">
        <p14:creationId xmlns:p14="http://schemas.microsoft.com/office/powerpoint/2010/main" val="690505243"/>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C9419C-E187-F1DF-17EC-1D864F73EF9C}"/>
              </a:ext>
            </a:extLst>
          </p:cNvPr>
          <p:cNvSpPr>
            <a:spLocks noGrp="1"/>
          </p:cNvSpPr>
          <p:nvPr>
            <p:ph type="dt" sz="half" idx="10"/>
          </p:nvPr>
        </p:nvSpPr>
        <p:spPr/>
        <p:txBody>
          <a:bodyPr/>
          <a:lstStyle/>
          <a:p>
            <a:pPr fontAlgn="base">
              <a:spcBef>
                <a:spcPct val="0"/>
              </a:spcBef>
              <a:spcAft>
                <a:spcPct val="0"/>
              </a:spcAft>
              <a:defRPr/>
            </a:pPr>
            <a:endParaRPr lang="vi-VN"/>
          </a:p>
        </p:txBody>
      </p:sp>
      <p:sp>
        <p:nvSpPr>
          <p:cNvPr id="4" name="Footer Placeholder 3">
            <a:extLst>
              <a:ext uri="{FF2B5EF4-FFF2-40B4-BE49-F238E27FC236}">
                <a16:creationId xmlns:a16="http://schemas.microsoft.com/office/drawing/2014/main" id="{33F90D0F-242E-1E73-6903-97AB2A1928FE}"/>
              </a:ext>
            </a:extLst>
          </p:cNvPr>
          <p:cNvSpPr>
            <a:spLocks noGrp="1"/>
          </p:cNvSpPr>
          <p:nvPr>
            <p:ph type="ftr" sz="quarter" idx="11"/>
          </p:nvPr>
        </p:nvSpPr>
        <p:spPr/>
        <p:txBody>
          <a:bodyPr/>
          <a:lstStyle/>
          <a:p>
            <a:pPr fontAlgn="base">
              <a:spcBef>
                <a:spcPct val="0"/>
              </a:spcBef>
              <a:spcAft>
                <a:spcPct val="0"/>
              </a:spcAft>
              <a:defRPr/>
            </a:pPr>
            <a:endParaRPr lang="vi-VN"/>
          </a:p>
        </p:txBody>
      </p:sp>
      <p:sp>
        <p:nvSpPr>
          <p:cNvPr id="5" name="Slide Number Placeholder 4">
            <a:extLst>
              <a:ext uri="{FF2B5EF4-FFF2-40B4-BE49-F238E27FC236}">
                <a16:creationId xmlns:a16="http://schemas.microsoft.com/office/drawing/2014/main" id="{D5B3A884-EA7A-00F9-893D-2366ECA1DBC8}"/>
              </a:ext>
            </a:extLst>
          </p:cNvPr>
          <p:cNvSpPr>
            <a:spLocks noGrp="1"/>
          </p:cNvSpPr>
          <p:nvPr>
            <p:ph type="sldNum" sz="quarter" idx="12"/>
          </p:nvPr>
        </p:nvSpPr>
        <p:spPr/>
        <p:txBody>
          <a:bodyPr/>
          <a:lstStyle/>
          <a:p>
            <a:pPr fontAlgn="base">
              <a:spcBef>
                <a:spcPct val="0"/>
              </a:spcBef>
              <a:spcAft>
                <a:spcPct val="0"/>
              </a:spcAft>
              <a:defRPr/>
            </a:pPr>
            <a:fld id="{2462EA1E-53BD-4342-91A0-EAF01477D9D5}" type="slidenum">
              <a:rPr lang="vi-VN" smtClean="0"/>
              <a:pPr fontAlgn="base">
                <a:spcBef>
                  <a:spcPct val="0"/>
                </a:spcBef>
                <a:spcAft>
                  <a:spcPct val="0"/>
                </a:spcAft>
                <a:defRPr/>
              </a:pPr>
              <a:t>‹#›</a:t>
            </a:fld>
            <a:endParaRPr lang="vi-VN"/>
          </a:p>
        </p:txBody>
      </p:sp>
      <p:sp>
        <p:nvSpPr>
          <p:cNvPr id="6" name="Date Placeholder 2">
            <a:extLst>
              <a:ext uri="{FF2B5EF4-FFF2-40B4-BE49-F238E27FC236}">
                <a16:creationId xmlns:a16="http://schemas.microsoft.com/office/drawing/2014/main" id="{5078C75F-DD3F-2DA1-AF3E-C1300F20B7B2}"/>
              </a:ext>
            </a:extLst>
          </p:cNvPr>
          <p:cNvSpPr txBox="1">
            <a:spLocks/>
          </p:cNvSpPr>
          <p:nvPr/>
        </p:nvSpPr>
        <p:spPr>
          <a:xfrm>
            <a:off x="609600" y="6356359"/>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831" kern="1200">
                <a:solidFill>
                  <a:srgbClr val="898989"/>
                </a:solidFill>
                <a:latin typeface="Calibri"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62DA8E0D-3D91-4A22-A3E4-8ABF8AA27FC6}" type="datetimeFigureOut">
              <a:rPr lang="en-US" sz="831" smtClean="0"/>
              <a:pPr/>
              <a:t>12/28/2023</a:t>
            </a:fld>
            <a:endParaRPr lang="en-US" sz="831"/>
          </a:p>
        </p:txBody>
      </p:sp>
      <p:sp>
        <p:nvSpPr>
          <p:cNvPr id="7" name="Slide Number Placeholder 4">
            <a:extLst>
              <a:ext uri="{FF2B5EF4-FFF2-40B4-BE49-F238E27FC236}">
                <a16:creationId xmlns:a16="http://schemas.microsoft.com/office/drawing/2014/main" id="{7EC6D46E-BC14-7253-726D-1C7FA3AB91ED}"/>
              </a:ext>
            </a:extLst>
          </p:cNvPr>
          <p:cNvSpPr txBox="1">
            <a:spLocks/>
          </p:cNvSpPr>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831" kern="1200">
                <a:solidFill>
                  <a:srgbClr val="898989"/>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7F6521AA-0368-4ED5-87C2-26E6BF74CE02}" type="slidenum">
              <a:rPr lang="en-US" sz="831" smtClean="0"/>
              <a:pPr/>
              <a:t>‹#›</a:t>
            </a:fld>
            <a:endParaRPr lang="en-US" sz="831"/>
          </a:p>
        </p:txBody>
      </p:sp>
      <p:sp>
        <p:nvSpPr>
          <p:cNvPr id="8" name="Date Placeholder 2">
            <a:extLst>
              <a:ext uri="{FF2B5EF4-FFF2-40B4-BE49-F238E27FC236}">
                <a16:creationId xmlns:a16="http://schemas.microsoft.com/office/drawing/2014/main" id="{CC035C8E-94C1-2EAD-2369-1741FFAB1890}"/>
              </a:ext>
            </a:extLst>
          </p:cNvPr>
          <p:cNvSpPr txBox="1">
            <a:spLocks/>
          </p:cNvSpPr>
          <p:nvPr/>
        </p:nvSpPr>
        <p:spPr>
          <a:xfrm>
            <a:off x="609600" y="6356359"/>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1" fontAlgn="base" hangingPunct="1">
              <a:spcBef>
                <a:spcPct val="0"/>
              </a:spcBef>
              <a:spcAft>
                <a:spcPct val="0"/>
              </a:spcAft>
              <a:defRPr sz="831" kern="1200">
                <a:solidFill>
                  <a:srgbClr val="898989"/>
                </a:solidFill>
                <a:latin typeface="Calibri"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AA24BA42-FAB0-4CA3-ABE2-0C8701462DB6}" type="datetimeFigureOut">
              <a:rPr lang="en-US" sz="831" smtClean="0"/>
              <a:pPr/>
              <a:t>12/28/2023</a:t>
            </a:fld>
            <a:endParaRPr lang="en-US" sz="831"/>
          </a:p>
        </p:txBody>
      </p:sp>
      <p:sp>
        <p:nvSpPr>
          <p:cNvPr id="9" name="Slide Number Placeholder 4">
            <a:extLst>
              <a:ext uri="{FF2B5EF4-FFF2-40B4-BE49-F238E27FC236}">
                <a16:creationId xmlns:a16="http://schemas.microsoft.com/office/drawing/2014/main" id="{A62D633D-581A-AB4A-473A-BDE761D24C7C}"/>
              </a:ext>
            </a:extLst>
          </p:cNvPr>
          <p:cNvSpPr txBox="1">
            <a:spLocks/>
          </p:cNvSpPr>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831" kern="1200">
                <a:solidFill>
                  <a:srgbClr val="898989"/>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54400F55-5CA1-4693-A307-67A41585A404}" type="slidenum">
              <a:rPr lang="en-US" sz="831" smtClean="0"/>
              <a:pPr/>
              <a:t>‹#›</a:t>
            </a:fld>
            <a:endParaRPr lang="en-US" sz="831"/>
          </a:p>
        </p:txBody>
      </p:sp>
      <p:sp>
        <p:nvSpPr>
          <p:cNvPr id="10" name="Date Placeholder 3">
            <a:extLst>
              <a:ext uri="{FF2B5EF4-FFF2-40B4-BE49-F238E27FC236}">
                <a16:creationId xmlns:a16="http://schemas.microsoft.com/office/drawing/2014/main" id="{E839DF8E-47B1-DA78-EA4D-071465D61554}"/>
              </a:ext>
            </a:extLst>
          </p:cNvPr>
          <p:cNvSpPr txBox="1">
            <a:spLocks/>
          </p:cNvSpPr>
          <p:nvPr/>
        </p:nvSpPr>
        <p:spPr>
          <a:xfrm>
            <a:off x="8382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l"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5DBF80-DB20-456D-8EEB-4AF2B35D3407}" type="datetimeFigureOut">
              <a:rPr lang="en-US" sz="1200" smtClean="0"/>
              <a:pPr/>
              <a:t>12/28/2023</a:t>
            </a:fld>
            <a:endParaRPr lang="en-US" sz="1200"/>
          </a:p>
        </p:txBody>
      </p:sp>
      <p:sp>
        <p:nvSpPr>
          <p:cNvPr id="11" name="Slide Number Placeholder 5">
            <a:extLst>
              <a:ext uri="{FF2B5EF4-FFF2-40B4-BE49-F238E27FC236}">
                <a16:creationId xmlns:a16="http://schemas.microsoft.com/office/drawing/2014/main" id="{163B8950-B514-74E0-11F9-09B32EEFA220}"/>
              </a:ext>
            </a:extLst>
          </p:cNvPr>
          <p:cNvSpPr txBox="1">
            <a:spLocks/>
          </p:cNvSpPr>
          <p:nvPr/>
        </p:nvSpPr>
        <p:spPr>
          <a:xfrm>
            <a:off x="8610600" y="6356352"/>
            <a:ext cx="2743200" cy="365125"/>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9111F7-EFA1-4E32-9E24-9854764BEB58}" type="slidenum">
              <a:rPr lang="en-US" sz="1200" smtClean="0"/>
              <a:pPr/>
              <a:t>‹#›</a:t>
            </a:fld>
            <a:endParaRPr lang="en-US" sz="1200"/>
          </a:p>
        </p:txBody>
      </p:sp>
      <p:sp>
        <p:nvSpPr>
          <p:cNvPr id="12" name="Rectangle 11">
            <a:extLst>
              <a:ext uri="{FF2B5EF4-FFF2-40B4-BE49-F238E27FC236}">
                <a16:creationId xmlns:a16="http://schemas.microsoft.com/office/drawing/2014/main" id="{3F1009E7-A6B9-6BDD-9E7B-E61B25A01C34}"/>
              </a:ext>
            </a:extLst>
          </p:cNvPr>
          <p:cNvSpPr/>
          <p:nvPr/>
        </p:nvSpPr>
        <p:spPr>
          <a:xfrm>
            <a:off x="0" y="1439521"/>
            <a:ext cx="12192000" cy="541848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descr="Text&#10;&#10;Description automatically generated">
            <a:extLst>
              <a:ext uri="{FF2B5EF4-FFF2-40B4-BE49-F238E27FC236}">
                <a16:creationId xmlns:a16="http://schemas.microsoft.com/office/drawing/2014/main" id="{68323073-13C2-160A-6E76-6740A2537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2465"/>
            <a:ext cx="5791200" cy="1207054"/>
          </a:xfrm>
          <a:prstGeom prst="rect">
            <a:avLst/>
          </a:prstGeom>
        </p:spPr>
      </p:pic>
      <p:sp>
        <p:nvSpPr>
          <p:cNvPr id="14" name="TextBox 13">
            <a:extLst>
              <a:ext uri="{FF2B5EF4-FFF2-40B4-BE49-F238E27FC236}">
                <a16:creationId xmlns:a16="http://schemas.microsoft.com/office/drawing/2014/main" id="{F28700EA-092D-0669-A0D2-DCA85A84C0A8}"/>
              </a:ext>
            </a:extLst>
          </p:cNvPr>
          <p:cNvSpPr txBox="1"/>
          <p:nvPr/>
        </p:nvSpPr>
        <p:spPr>
          <a:xfrm>
            <a:off x="3026398" y="3427084"/>
            <a:ext cx="4172937" cy="769441"/>
          </a:xfrm>
          <a:prstGeom prst="rect">
            <a:avLst/>
          </a:prstGeom>
          <a:noFill/>
        </p:spPr>
        <p:txBody>
          <a:bodyPr wrap="none" rtlCol="0">
            <a:spAutoFit/>
          </a:bodyPr>
          <a:lstStyle/>
          <a:p>
            <a:r>
              <a:rPr lang="en-US" sz="4400" kern="1200">
                <a:solidFill>
                  <a:schemeClr val="bg1"/>
                </a:solidFill>
                <a:latin typeface="UTM Nokia Standard" panose="02040603050506020204" pitchFamily="18" charset="0"/>
                <a:ea typeface="+mn-ea"/>
                <a:cs typeface="+mn-cs"/>
              </a:rPr>
              <a:t>Sự chú ý theo dõi</a:t>
            </a:r>
            <a:endParaRPr lang="en-US" sz="4400">
              <a:solidFill>
                <a:schemeClr val="bg1"/>
              </a:solidFill>
              <a:latin typeface="UTM Nokia Standard" panose="02040603050506020204" pitchFamily="18" charset="0"/>
            </a:endParaRPr>
          </a:p>
        </p:txBody>
      </p:sp>
      <p:sp>
        <p:nvSpPr>
          <p:cNvPr id="15" name="TextBox 14">
            <a:extLst>
              <a:ext uri="{FF2B5EF4-FFF2-40B4-BE49-F238E27FC236}">
                <a16:creationId xmlns:a16="http://schemas.microsoft.com/office/drawing/2014/main" id="{AD8F37B7-501B-468B-3104-851394104A8E}"/>
              </a:ext>
            </a:extLst>
          </p:cNvPr>
          <p:cNvSpPr txBox="1"/>
          <p:nvPr/>
        </p:nvSpPr>
        <p:spPr>
          <a:xfrm>
            <a:off x="3026396" y="2679763"/>
            <a:ext cx="2459328" cy="830997"/>
          </a:xfrm>
          <a:prstGeom prst="rect">
            <a:avLst/>
          </a:prstGeom>
          <a:noFill/>
          <a:effectLst>
            <a:glow rad="127000">
              <a:schemeClr val="accent4">
                <a:lumMod val="60000"/>
                <a:lumOff val="40000"/>
              </a:schemeClr>
            </a:glow>
          </a:effectLst>
        </p:spPr>
        <p:txBody>
          <a:bodyPr wrap="none" rtlCol="0">
            <a:spAutoFit/>
          </a:bodyPr>
          <a:lstStyle/>
          <a:p>
            <a:r>
              <a:rPr lang="en-US" sz="4800">
                <a:solidFill>
                  <a:schemeClr val="bg1"/>
                </a:solidFill>
                <a:effectLst>
                  <a:glow rad="228600">
                    <a:srgbClr val="FFFF00">
                      <a:alpha val="40000"/>
                    </a:srgbClr>
                  </a:glow>
                </a:effectLst>
                <a:latin typeface="UTM Nokia" panose="02040603050506020204" pitchFamily="18" charset="0"/>
              </a:rPr>
              <a:t>Cám ơn !</a:t>
            </a:r>
          </a:p>
        </p:txBody>
      </p:sp>
      <p:sp>
        <p:nvSpPr>
          <p:cNvPr id="16" name="Rectangle: Rounded Corners 15">
            <a:extLst>
              <a:ext uri="{FF2B5EF4-FFF2-40B4-BE49-F238E27FC236}">
                <a16:creationId xmlns:a16="http://schemas.microsoft.com/office/drawing/2014/main" id="{807A1854-22F2-202A-0E3D-54D9C4C64ECB}"/>
              </a:ext>
            </a:extLst>
          </p:cNvPr>
          <p:cNvSpPr/>
          <p:nvPr/>
        </p:nvSpPr>
        <p:spPr>
          <a:xfrm>
            <a:off x="3109098" y="4499545"/>
            <a:ext cx="944607" cy="103796"/>
          </a:xfrm>
          <a:prstGeom prst="roundRect">
            <a:avLst>
              <a:gd name="adj" fmla="val 50000"/>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Oval 16">
            <a:extLst>
              <a:ext uri="{FF2B5EF4-FFF2-40B4-BE49-F238E27FC236}">
                <a16:creationId xmlns:a16="http://schemas.microsoft.com/office/drawing/2014/main" id="{8E432E7E-A292-3621-940F-EA60528BE609}"/>
              </a:ext>
            </a:extLst>
          </p:cNvPr>
          <p:cNvSpPr/>
          <p:nvPr/>
        </p:nvSpPr>
        <p:spPr>
          <a:xfrm>
            <a:off x="4283451" y="4470520"/>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Oval 17">
            <a:extLst>
              <a:ext uri="{FF2B5EF4-FFF2-40B4-BE49-F238E27FC236}">
                <a16:creationId xmlns:a16="http://schemas.microsoft.com/office/drawing/2014/main" id="{8D48E881-AB8D-3375-F454-4EE9EBCAA8DD}"/>
              </a:ext>
            </a:extLst>
          </p:cNvPr>
          <p:cNvSpPr/>
          <p:nvPr/>
        </p:nvSpPr>
        <p:spPr>
          <a:xfrm>
            <a:off x="4619677" y="4470520"/>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a:extLst>
              <a:ext uri="{FF2B5EF4-FFF2-40B4-BE49-F238E27FC236}">
                <a16:creationId xmlns:a16="http://schemas.microsoft.com/office/drawing/2014/main" id="{0336719A-CA8B-07B5-A5D6-A737EA5AB4A4}"/>
              </a:ext>
            </a:extLst>
          </p:cNvPr>
          <p:cNvSpPr/>
          <p:nvPr/>
        </p:nvSpPr>
        <p:spPr>
          <a:xfrm>
            <a:off x="4955902" y="4470520"/>
            <a:ext cx="146884" cy="146884"/>
          </a:xfrm>
          <a:prstGeom prst="ellipse">
            <a:avLst/>
          </a:prstGeom>
          <a:solidFill>
            <a:schemeClr val="bg1"/>
          </a:solidFill>
          <a:ln>
            <a:noFill/>
          </a:ln>
          <a:effectLst>
            <a:glow rad="127000">
              <a:schemeClr val="accent4">
                <a:lumMod val="60000"/>
                <a:lumOff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060595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C8B1E4-3923-DCF7-26B1-629EC0AF976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D88F14-7379-C644-3AE4-B059D44F2B2E}"/>
              </a:ext>
            </a:extLst>
          </p:cNvPr>
          <p:cNvSpPr>
            <a:spLocks noGrp="1"/>
          </p:cNvSpPr>
          <p:nvPr>
            <p:ph type="dt" sz="half" idx="10"/>
          </p:nvPr>
        </p:nvSpPr>
        <p:spPr/>
        <p:txBody>
          <a:bodyPr/>
          <a:lstStyle/>
          <a:p>
            <a:fld id="{11224C57-1A4B-4DBF-AA80-0F091556A979}" type="datetimeFigureOut">
              <a:rPr lang="en-US" smtClean="0"/>
              <a:t>12/28/2023</a:t>
            </a:fld>
            <a:endParaRPr lang="en-US"/>
          </a:p>
        </p:txBody>
      </p:sp>
      <p:sp>
        <p:nvSpPr>
          <p:cNvPr id="5" name="Footer Placeholder 4">
            <a:extLst>
              <a:ext uri="{FF2B5EF4-FFF2-40B4-BE49-F238E27FC236}">
                <a16:creationId xmlns:a16="http://schemas.microsoft.com/office/drawing/2014/main" id="{14087688-D362-A34D-41EF-94BECA9CF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787C6-7700-AD4C-D393-84A4E07E2A95}"/>
              </a:ext>
            </a:extLst>
          </p:cNvPr>
          <p:cNvSpPr>
            <a:spLocks noGrp="1"/>
          </p:cNvSpPr>
          <p:nvPr>
            <p:ph type="sldNum" sz="quarter" idx="12"/>
          </p:nvPr>
        </p:nvSpPr>
        <p:spPr/>
        <p:txBody>
          <a:bodyPr/>
          <a:lstStyle/>
          <a:p>
            <a:fld id="{3BE13C20-5099-4AB4-8A7F-472B214EBE57}" type="slidenum">
              <a:rPr lang="en-US" smtClean="0"/>
              <a:t>‹#›</a:t>
            </a:fld>
            <a:endParaRPr lang="en-US"/>
          </a:p>
        </p:txBody>
      </p:sp>
      <p:pic>
        <p:nvPicPr>
          <p:cNvPr id="10" name="Picture 9">
            <a:extLst>
              <a:ext uri="{FF2B5EF4-FFF2-40B4-BE49-F238E27FC236}">
                <a16:creationId xmlns:a16="http://schemas.microsoft.com/office/drawing/2014/main" id="{90575381-9A7F-4576-6F4B-83CABFE7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 y="0"/>
            <a:ext cx="12192000" cy="6858000"/>
          </a:xfrm>
          <a:prstGeom prst="rect">
            <a:avLst/>
          </a:prstGeom>
        </p:spPr>
      </p:pic>
      <p:sp>
        <p:nvSpPr>
          <p:cNvPr id="11" name="Title 1">
            <a:extLst>
              <a:ext uri="{FF2B5EF4-FFF2-40B4-BE49-F238E27FC236}">
                <a16:creationId xmlns:a16="http://schemas.microsoft.com/office/drawing/2014/main" id="{F597F4A8-BB80-D83E-D6D7-63614DAA32B9}"/>
              </a:ext>
            </a:extLst>
          </p:cNvPr>
          <p:cNvSpPr>
            <a:spLocks noGrp="1"/>
          </p:cNvSpPr>
          <p:nvPr>
            <p:ph type="ctrTitle"/>
          </p:nvPr>
        </p:nvSpPr>
        <p:spPr>
          <a:xfrm>
            <a:off x="1524000" y="2707323"/>
            <a:ext cx="9144000" cy="2387600"/>
          </a:xfr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06786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68B44D-8D04-45ED-03AC-0D5BA397D0E3}"/>
              </a:ext>
            </a:extLst>
          </p:cNvPr>
          <p:cNvSpPr/>
          <p:nvPr/>
        </p:nvSpPr>
        <p:spPr>
          <a:xfrm>
            <a:off x="0" y="2"/>
            <a:ext cx="12192000" cy="610552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4">
            <a:extLst>
              <a:ext uri="{FF2B5EF4-FFF2-40B4-BE49-F238E27FC236}">
                <a16:creationId xmlns:a16="http://schemas.microsoft.com/office/drawing/2014/main" id="{104C6A70-9E5F-09CC-AA42-2AC3ED9C843C}"/>
              </a:ext>
            </a:extLst>
          </p:cNvPr>
          <p:cNvSpPr>
            <a:spLocks noGrp="1"/>
          </p:cNvSpPr>
          <p:nvPr>
            <p:ph type="body" sz="quarter" idx="10" hasCustomPrompt="1"/>
          </p:nvPr>
        </p:nvSpPr>
        <p:spPr>
          <a:xfrm>
            <a:off x="4528549" y="2237316"/>
            <a:ext cx="7315199" cy="1485900"/>
          </a:xfrm>
        </p:spPr>
        <p:txBody>
          <a:bodyPr/>
          <a:lstStyle>
            <a:lvl1pPr marL="0" indent="0">
              <a:buNone/>
              <a:defRPr>
                <a:solidFill>
                  <a:schemeClr val="bg1"/>
                </a:solidFill>
                <a:latin typeface="UTM Nokia" panose="02040603050506020204" pitchFamily="18" charset="0"/>
              </a:defRPr>
            </a:lvl1pPr>
          </a:lstStyle>
          <a:p>
            <a:pPr lvl="0"/>
            <a:r>
              <a:rPr lang="en-GB"/>
              <a:t>Tên bài học</a:t>
            </a:r>
          </a:p>
        </p:txBody>
      </p:sp>
      <p:sp>
        <p:nvSpPr>
          <p:cNvPr id="3" name="Picture Placeholder 14">
            <a:extLst>
              <a:ext uri="{FF2B5EF4-FFF2-40B4-BE49-F238E27FC236}">
                <a16:creationId xmlns:a16="http://schemas.microsoft.com/office/drawing/2014/main" id="{816887A0-62CB-919B-FEF9-D1A0B5225DFD}"/>
              </a:ext>
            </a:extLst>
          </p:cNvPr>
          <p:cNvSpPr>
            <a:spLocks noGrp="1"/>
          </p:cNvSpPr>
          <p:nvPr>
            <p:ph type="pic" sz="quarter" idx="11" hasCustomPrompt="1"/>
          </p:nvPr>
        </p:nvSpPr>
        <p:spPr>
          <a:xfrm>
            <a:off x="609600" y="1676400"/>
            <a:ext cx="3759200" cy="2971800"/>
          </a:xfrm>
        </p:spPr>
        <p:txBody>
          <a:bodyPr/>
          <a:lstStyle>
            <a:lvl1pPr>
              <a:defRPr>
                <a:solidFill>
                  <a:schemeClr val="bg1"/>
                </a:solidFill>
                <a:latin typeface="UTM Nokia Standard" pitchFamily="18" charset="0"/>
              </a:defRPr>
            </a:lvl1pPr>
          </a:lstStyle>
          <a:p>
            <a:r>
              <a:rPr lang="en-GB"/>
              <a:t>Chọn ảnh phù hợp bài giảng</a:t>
            </a:r>
            <a:endParaRPr lang="en-US"/>
          </a:p>
        </p:txBody>
      </p:sp>
      <p:sp>
        <p:nvSpPr>
          <p:cNvPr id="4" name="Text Placeholder 16">
            <a:extLst>
              <a:ext uri="{FF2B5EF4-FFF2-40B4-BE49-F238E27FC236}">
                <a16:creationId xmlns:a16="http://schemas.microsoft.com/office/drawing/2014/main" id="{3285B454-4648-C961-5EC4-853BD8C14FF6}"/>
              </a:ext>
            </a:extLst>
          </p:cNvPr>
          <p:cNvSpPr>
            <a:spLocks noGrp="1"/>
          </p:cNvSpPr>
          <p:nvPr>
            <p:ph type="body" sz="quarter" idx="12" hasCustomPrompt="1"/>
          </p:nvPr>
        </p:nvSpPr>
        <p:spPr>
          <a:xfrm>
            <a:off x="4530992" y="1737426"/>
            <a:ext cx="5689600" cy="380827"/>
          </a:xfrm>
        </p:spPr>
        <p:txBody>
          <a:bodyPr/>
          <a:lstStyle>
            <a:lvl1pPr marL="0" indent="0">
              <a:buNone/>
              <a:defRPr lang="en-US" sz="1500" kern="1200" smtClean="0">
                <a:solidFill>
                  <a:schemeClr val="bg1"/>
                </a:solidFill>
                <a:latin typeface="UTM Nokia" panose="02040603050506020204" pitchFamily="18" charset="0"/>
                <a:ea typeface="Tahoma" panose="020B0604030504040204" pitchFamily="34" charset="0"/>
                <a:cs typeface="Tahoma" panose="020B0604030504040204" pitchFamily="34" charset="0"/>
              </a:defRPr>
            </a:lvl1pPr>
          </a:lstStyle>
          <a:p>
            <a:pPr lvl="0"/>
            <a:r>
              <a:rPr lang="en-US"/>
              <a:t>Bài</a:t>
            </a:r>
          </a:p>
        </p:txBody>
      </p:sp>
      <p:sp>
        <p:nvSpPr>
          <p:cNvPr id="6" name="Text Placeholder 4">
            <a:extLst>
              <a:ext uri="{FF2B5EF4-FFF2-40B4-BE49-F238E27FC236}">
                <a16:creationId xmlns:a16="http://schemas.microsoft.com/office/drawing/2014/main" id="{DE0B2870-A63E-BF1B-5AD5-7B411D12B5C6}"/>
              </a:ext>
            </a:extLst>
          </p:cNvPr>
          <p:cNvSpPr>
            <a:spLocks noGrp="1"/>
          </p:cNvSpPr>
          <p:nvPr>
            <p:ph type="body" sz="quarter" idx="13" hasCustomPrompt="1"/>
          </p:nvPr>
        </p:nvSpPr>
        <p:spPr>
          <a:xfrm>
            <a:off x="4530997" y="3863456"/>
            <a:ext cx="7315199" cy="784751"/>
          </a:xfrm>
        </p:spPr>
        <p:txBody>
          <a:bodyPr/>
          <a:lstStyle>
            <a:lvl1pPr marL="0" indent="0">
              <a:buNone/>
              <a:defRPr sz="1200">
                <a:solidFill>
                  <a:schemeClr val="bg1"/>
                </a:solidFill>
                <a:latin typeface="UTM Nokia" panose="02040603050506020204" pitchFamily="18" charset="0"/>
              </a:defRPr>
            </a:lvl1pPr>
          </a:lstStyle>
          <a:p>
            <a:pPr lvl="0"/>
            <a:r>
              <a:rPr lang="en-GB"/>
              <a:t>Người trình bày</a:t>
            </a:r>
          </a:p>
        </p:txBody>
      </p:sp>
    </p:spTree>
    <p:extLst>
      <p:ext uri="{BB962C8B-B14F-4D97-AF65-F5344CB8AC3E}">
        <p14:creationId xmlns:p14="http://schemas.microsoft.com/office/powerpoint/2010/main" val="2945862397"/>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ECB62-1B49-5E09-E28F-FEB802D06EF5}"/>
              </a:ext>
            </a:extLst>
          </p:cNvPr>
          <p:cNvSpPr>
            <a:spLocks noGrp="1"/>
          </p:cNvSpPr>
          <p:nvPr>
            <p:ph type="dt" sz="half" idx="10"/>
          </p:nvPr>
        </p:nvSpPr>
        <p:spPr/>
        <p:txBody>
          <a:bodyPr/>
          <a:lstStyle/>
          <a:p>
            <a:fld id="{11224C57-1A4B-4DBF-AA80-0F091556A979}" type="datetimeFigureOut">
              <a:rPr lang="en-US" smtClean="0"/>
              <a:t>12/28/2023</a:t>
            </a:fld>
            <a:endParaRPr lang="en-US"/>
          </a:p>
        </p:txBody>
      </p:sp>
      <p:sp>
        <p:nvSpPr>
          <p:cNvPr id="3" name="Footer Placeholder 2">
            <a:extLst>
              <a:ext uri="{FF2B5EF4-FFF2-40B4-BE49-F238E27FC236}">
                <a16:creationId xmlns:a16="http://schemas.microsoft.com/office/drawing/2014/main" id="{2C4ED6D8-48D9-A1DC-5A76-165DFD0C7A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960433-1DB5-7990-87D3-72E650492110}"/>
              </a:ext>
            </a:extLst>
          </p:cNvPr>
          <p:cNvSpPr>
            <a:spLocks noGrp="1"/>
          </p:cNvSpPr>
          <p:nvPr>
            <p:ph type="sldNum" sz="quarter" idx="12"/>
          </p:nvPr>
        </p:nvSpPr>
        <p:spPr/>
        <p:txBody>
          <a:bodyPr/>
          <a:lstStyle/>
          <a:p>
            <a:fld id="{3BE13C20-5099-4AB4-8A7F-472B214EBE57}" type="slidenum">
              <a:rPr lang="en-US" smtClean="0"/>
              <a:t>‹#›</a:t>
            </a:fld>
            <a:endParaRPr lang="en-US"/>
          </a:p>
        </p:txBody>
      </p:sp>
      <p:pic>
        <p:nvPicPr>
          <p:cNvPr id="6" name="Picture 5">
            <a:extLst>
              <a:ext uri="{FF2B5EF4-FFF2-40B4-BE49-F238E27FC236}">
                <a16:creationId xmlns:a16="http://schemas.microsoft.com/office/drawing/2014/main" id="{92DB2A02-B2F9-3E6D-860D-FA8117500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3372"/>
            <a:ext cx="12192000" cy="734628"/>
          </a:xfrm>
          <a:prstGeom prst="rect">
            <a:avLst/>
          </a:prstGeom>
        </p:spPr>
      </p:pic>
      <p:sp>
        <p:nvSpPr>
          <p:cNvPr id="7" name="Title 1">
            <a:extLst>
              <a:ext uri="{FF2B5EF4-FFF2-40B4-BE49-F238E27FC236}">
                <a16:creationId xmlns:a16="http://schemas.microsoft.com/office/drawing/2014/main" id="{DD47BA26-6D51-C83A-0A04-1D291328AD47}"/>
              </a:ext>
            </a:extLst>
          </p:cNvPr>
          <p:cNvSpPr>
            <a:spLocks noGrp="1"/>
          </p:cNvSpPr>
          <p:nvPr>
            <p:ph type="ctrTitle"/>
          </p:nvPr>
        </p:nvSpPr>
        <p:spPr>
          <a:xfrm>
            <a:off x="1524000" y="2082801"/>
            <a:ext cx="9144000" cy="1615440"/>
          </a:xfr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28524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384" y="404664"/>
            <a:ext cx="11161240" cy="720080"/>
          </a:xfrm>
        </p:spPr>
        <p:txBody>
          <a:bodyPr/>
          <a:lstStyle/>
          <a:p>
            <a:r>
              <a:rPr lang="en-US"/>
              <a:t>Click to edit Master title style</a:t>
            </a:r>
            <a:endParaRPr lang="vi-VN"/>
          </a:p>
        </p:txBody>
      </p:sp>
      <p:sp>
        <p:nvSpPr>
          <p:cNvPr id="3" name="Content Placeholder 2"/>
          <p:cNvSpPr>
            <a:spLocks noGrp="1"/>
          </p:cNvSpPr>
          <p:nvPr>
            <p:ph idx="1"/>
          </p:nvPr>
        </p:nvSpPr>
        <p:spPr>
          <a:xfrm>
            <a:off x="551384" y="1340768"/>
            <a:ext cx="1116124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245634E4-FC8C-45C4-A2DC-B8081F65AA57}" type="datetimeFigureOut">
              <a:rPr lang="vi-VN" smtClean="0"/>
              <a:pPr/>
              <a:t>28/12/2023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5968883-A2C8-4BFC-A97E-410264E4CF0A}" type="slidenum">
              <a:rPr lang="vi-VN" smtClean="0"/>
              <a:pPr/>
              <a:t>‹#›</a:t>
            </a:fld>
            <a:endParaRPr lang="vi-VN"/>
          </a:p>
        </p:txBody>
      </p:sp>
    </p:spTree>
    <p:extLst>
      <p:ext uri="{BB962C8B-B14F-4D97-AF65-F5344CB8AC3E}">
        <p14:creationId xmlns:p14="http://schemas.microsoft.com/office/powerpoint/2010/main" val="247248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3" name="Picture 2" descr="http://quantri.vn/uploads/images/11272851-concept-success-red-dart-hitting-a-target-vector-sign.jpg">
            <a:extLst>
              <a:ext uri="{FF2B5EF4-FFF2-40B4-BE49-F238E27FC236}">
                <a16:creationId xmlns:a16="http://schemas.microsoft.com/office/drawing/2014/main" id="{7F37E8A4-C61C-DC67-FDF7-B73264F9A7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64" b="89916" l="9664" r="100000"/>
                    </a14:imgEffect>
                  </a14:imgLayer>
                </a14:imgProps>
              </a:ext>
              <a:ext uri="{28A0092B-C50C-407E-A947-70E740481C1C}">
                <a14:useLocalDpi xmlns:a14="http://schemas.microsoft.com/office/drawing/2010/main" val="0"/>
              </a:ext>
            </a:extLst>
          </a:blip>
          <a:srcRect/>
          <a:stretch>
            <a:fillRect/>
          </a:stretch>
        </p:blipFill>
        <p:spPr bwMode="auto">
          <a:xfrm>
            <a:off x="1718367" y="2744629"/>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2">
            <a:extLst>
              <a:ext uri="{FF2B5EF4-FFF2-40B4-BE49-F238E27FC236}">
                <a16:creationId xmlns:a16="http://schemas.microsoft.com/office/drawing/2014/main" id="{C9C030A6-8AF8-2D4E-C4F2-80494FD3DFD4}"/>
              </a:ext>
            </a:extLst>
          </p:cNvPr>
          <p:cNvGraphicFramePr>
            <a:graphicFrameLocks noChangeAspect="1"/>
          </p:cNvGraphicFramePr>
          <p:nvPr>
            <p:extLst>
              <p:ext uri="{D42A27DB-BD31-4B8C-83A1-F6EECF244321}">
                <p14:modId xmlns:p14="http://schemas.microsoft.com/office/powerpoint/2010/main" val="2033978182"/>
              </p:ext>
            </p:extLst>
          </p:nvPr>
        </p:nvGraphicFramePr>
        <p:xfrm>
          <a:off x="4020137" y="4090660"/>
          <a:ext cx="1206500" cy="914400"/>
        </p:xfrm>
        <a:graphic>
          <a:graphicData uri="http://schemas.openxmlformats.org/presentationml/2006/ole">
            <mc:AlternateContent xmlns:mc="http://schemas.openxmlformats.org/markup-compatibility/2006">
              <mc:Choice xmlns:v="urn:schemas-microsoft-com:vml" Requires="v">
                <p:oleObj r:id="rId4" imgW="29918025" imgH="22650450" progId="">
                  <p:embed/>
                </p:oleObj>
              </mc:Choice>
              <mc:Fallback>
                <p:oleObj r:id="rId4" imgW="29918025" imgH="2265045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137" y="4090660"/>
                        <a:ext cx="1206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http://www.saga.vn/Saga_Gallery/CuocSong/book.gif">
            <a:extLst>
              <a:ext uri="{FF2B5EF4-FFF2-40B4-BE49-F238E27FC236}">
                <a16:creationId xmlns:a16="http://schemas.microsoft.com/office/drawing/2014/main" id="{369C5CA1-FD49-EF8E-DB95-A52B5D27E6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249" y="1921370"/>
            <a:ext cx="933451"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CDFBAE5-6FAB-4219-2306-4B5ADE6E6994}"/>
              </a:ext>
            </a:extLst>
          </p:cNvPr>
          <p:cNvSpPr txBox="1"/>
          <p:nvPr/>
        </p:nvSpPr>
        <p:spPr>
          <a:xfrm>
            <a:off x="1244807" y="1921372"/>
            <a:ext cx="1982788" cy="369332"/>
          </a:xfrm>
          <a:prstGeom prst="rect">
            <a:avLst/>
          </a:prstGeom>
          <a:noFill/>
        </p:spPr>
        <p:txBody>
          <a:bodyPr>
            <a:spAutoFit/>
          </a:bodyPr>
          <a:lstStyle>
            <a:lvl1pPr marL="396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1800">
                <a:solidFill>
                  <a:srgbClr val="CA4B05"/>
                </a:solidFill>
                <a:latin typeface="UTM Nokia" panose="02040603050506020204" pitchFamily="18" charset="0"/>
                <a:cs typeface="Calibri Bold" panose="020F0702030404030204" pitchFamily="34" charset="0"/>
                <a:sym typeface="Calibri Bold" panose="020F0702030404030204" pitchFamily="34" charset="0"/>
              </a:rPr>
              <a:t>Mục tiêu bài học</a:t>
            </a:r>
          </a:p>
        </p:txBody>
      </p:sp>
      <p:cxnSp>
        <p:nvCxnSpPr>
          <p:cNvPr id="7" name="Straight Connector 6">
            <a:extLst>
              <a:ext uri="{FF2B5EF4-FFF2-40B4-BE49-F238E27FC236}">
                <a16:creationId xmlns:a16="http://schemas.microsoft.com/office/drawing/2014/main" id="{11D899BD-57B9-00C3-9A0F-016397900295}"/>
              </a:ext>
            </a:extLst>
          </p:cNvPr>
          <p:cNvCxnSpPr>
            <a:cxnSpLocks/>
          </p:cNvCxnSpPr>
          <p:nvPr/>
        </p:nvCxnSpPr>
        <p:spPr>
          <a:xfrm>
            <a:off x="3667815" y="1806880"/>
            <a:ext cx="0" cy="33193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10">
            <a:extLst>
              <a:ext uri="{FF2B5EF4-FFF2-40B4-BE49-F238E27FC236}">
                <a16:creationId xmlns:a16="http://schemas.microsoft.com/office/drawing/2014/main" id="{543FF631-23F4-0CBE-5ED8-C3C768D85751}"/>
              </a:ext>
            </a:extLst>
          </p:cNvPr>
          <p:cNvSpPr txBox="1">
            <a:spLocks noChangeArrowheads="1"/>
          </p:cNvSpPr>
          <p:nvPr/>
        </p:nvSpPr>
        <p:spPr bwMode="auto">
          <a:xfrm>
            <a:off x="4175759" y="1100777"/>
            <a:ext cx="37385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latin typeface="UTM Nokia Standard" pitchFamily="18" charset="0"/>
              </a:rPr>
              <a:t>Sau bài học, học viên sẽ:</a:t>
            </a:r>
          </a:p>
        </p:txBody>
      </p:sp>
      <p:pic>
        <p:nvPicPr>
          <p:cNvPr id="17" name="Graphic 16" descr="Left Brain with solid fill">
            <a:extLst>
              <a:ext uri="{FF2B5EF4-FFF2-40B4-BE49-F238E27FC236}">
                <a16:creationId xmlns:a16="http://schemas.microsoft.com/office/drawing/2014/main" id="{837674CA-3942-BF16-0358-D720380F60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8084" y="2911111"/>
            <a:ext cx="1035781" cy="1035781"/>
          </a:xfrm>
          <a:prstGeom prst="rect">
            <a:avLst/>
          </a:prstGeom>
        </p:spPr>
      </p:pic>
      <p:sp>
        <p:nvSpPr>
          <p:cNvPr id="11" name="Text Placeholder 10">
            <a:extLst>
              <a:ext uri="{FF2B5EF4-FFF2-40B4-BE49-F238E27FC236}">
                <a16:creationId xmlns:a16="http://schemas.microsoft.com/office/drawing/2014/main" id="{96158BC4-F2F1-476F-05A8-FD7881234E18}"/>
              </a:ext>
            </a:extLst>
          </p:cNvPr>
          <p:cNvSpPr>
            <a:spLocks noGrp="1"/>
          </p:cNvSpPr>
          <p:nvPr>
            <p:ph type="body" sz="quarter" idx="10"/>
          </p:nvPr>
        </p:nvSpPr>
        <p:spPr>
          <a:xfrm>
            <a:off x="5238604" y="2066927"/>
            <a:ext cx="4657871" cy="500063"/>
          </a:xfrm>
        </p:spPr>
        <p:txBody>
          <a:bodyPr/>
          <a:lstStyle>
            <a:lvl1pPr>
              <a:defRPr>
                <a:latin typeface="UTM Nokia Standard" pitchFamily="18" charset="0"/>
              </a:defRPr>
            </a:lvl1pPr>
          </a:lstStyle>
          <a:p>
            <a:pPr lvl="0"/>
            <a:r>
              <a:rPr lang="en-US"/>
              <a:t>Click to edit Master text styles</a:t>
            </a:r>
          </a:p>
        </p:txBody>
      </p:sp>
      <p:sp>
        <p:nvSpPr>
          <p:cNvPr id="12" name="Text Placeholder 10">
            <a:extLst>
              <a:ext uri="{FF2B5EF4-FFF2-40B4-BE49-F238E27FC236}">
                <a16:creationId xmlns:a16="http://schemas.microsoft.com/office/drawing/2014/main" id="{A708B4F2-0F13-6B8A-7F73-7658F11242A3}"/>
              </a:ext>
            </a:extLst>
          </p:cNvPr>
          <p:cNvSpPr>
            <a:spLocks noGrp="1"/>
          </p:cNvSpPr>
          <p:nvPr>
            <p:ph type="body" sz="quarter" idx="11"/>
          </p:nvPr>
        </p:nvSpPr>
        <p:spPr>
          <a:xfrm>
            <a:off x="5226637" y="3116819"/>
            <a:ext cx="4657871" cy="500063"/>
          </a:xfrm>
        </p:spPr>
        <p:txBody>
          <a:bodyPr/>
          <a:lstStyle>
            <a:lvl1pPr>
              <a:defRPr>
                <a:latin typeface="UTM Nokia Standard" pitchFamily="18" charset="0"/>
              </a:defRPr>
            </a:lvl1pPr>
          </a:lstStyle>
          <a:p>
            <a:pPr lvl="0"/>
            <a:r>
              <a:rPr lang="en-US"/>
              <a:t>Click to edit Master text styles</a:t>
            </a:r>
          </a:p>
        </p:txBody>
      </p:sp>
      <p:sp>
        <p:nvSpPr>
          <p:cNvPr id="13" name="Text Placeholder 10">
            <a:extLst>
              <a:ext uri="{FF2B5EF4-FFF2-40B4-BE49-F238E27FC236}">
                <a16:creationId xmlns:a16="http://schemas.microsoft.com/office/drawing/2014/main" id="{1E9F11E9-D7E3-00C6-05BD-17BD19D5B20E}"/>
              </a:ext>
            </a:extLst>
          </p:cNvPr>
          <p:cNvSpPr>
            <a:spLocks noGrp="1"/>
          </p:cNvSpPr>
          <p:nvPr>
            <p:ph type="body" sz="quarter" idx="12"/>
          </p:nvPr>
        </p:nvSpPr>
        <p:spPr>
          <a:xfrm>
            <a:off x="5238604" y="4297830"/>
            <a:ext cx="4657871" cy="500063"/>
          </a:xfrm>
        </p:spPr>
        <p:txBody>
          <a:bodyPr/>
          <a:lstStyle>
            <a:lvl1pPr>
              <a:defRPr>
                <a:latin typeface="UTM Nokia Standard" pitchFamily="18" charset="0"/>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BC73CD3F-2997-A1C5-FA96-7EC9812E5F88}"/>
              </a:ext>
            </a:extLst>
          </p:cNvPr>
          <p:cNvCxnSpPr>
            <a:cxnSpLocks/>
          </p:cNvCxnSpPr>
          <p:nvPr userDrawn="1"/>
        </p:nvCxnSpPr>
        <p:spPr>
          <a:xfrm>
            <a:off x="1559496" y="1700808"/>
            <a:ext cx="913440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7617499"/>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8BE850-E550-7460-51C1-9494599B6181}"/>
              </a:ext>
            </a:extLst>
          </p:cNvPr>
          <p:cNvSpPr>
            <a:spLocks noGrp="1"/>
          </p:cNvSpPr>
          <p:nvPr>
            <p:ph type="body" sz="quarter" idx="10"/>
          </p:nvPr>
        </p:nvSpPr>
        <p:spPr>
          <a:xfrm>
            <a:off x="4811517" y="1738290"/>
            <a:ext cx="4610100" cy="461666"/>
          </a:xfrm>
        </p:spPr>
        <p:txBody>
          <a:bodyPr/>
          <a:lstStyle>
            <a:lvl1pPr>
              <a:defRPr>
                <a:latin typeface="UTM Nokia Standard" pitchFamily="18" charset="0"/>
              </a:defRPr>
            </a:lvl1pPr>
          </a:lstStyle>
          <a:p>
            <a:pPr lvl="0"/>
            <a:r>
              <a:rPr lang="en-US"/>
              <a:t>Click to edit Master text styles</a:t>
            </a:r>
          </a:p>
        </p:txBody>
      </p:sp>
      <p:sp>
        <p:nvSpPr>
          <p:cNvPr id="6" name="Text Placeholder 4">
            <a:extLst>
              <a:ext uri="{FF2B5EF4-FFF2-40B4-BE49-F238E27FC236}">
                <a16:creationId xmlns:a16="http://schemas.microsoft.com/office/drawing/2014/main" id="{B79EF876-5ABD-3E21-3FFD-65587BFAA0F2}"/>
              </a:ext>
            </a:extLst>
          </p:cNvPr>
          <p:cNvSpPr>
            <a:spLocks noGrp="1"/>
          </p:cNvSpPr>
          <p:nvPr>
            <p:ph type="body" sz="quarter" idx="11"/>
          </p:nvPr>
        </p:nvSpPr>
        <p:spPr>
          <a:xfrm>
            <a:off x="4834039" y="2480621"/>
            <a:ext cx="4610100" cy="461666"/>
          </a:xfrm>
        </p:spPr>
        <p:txBody>
          <a:bodyPr/>
          <a:lstStyle>
            <a:lvl1pPr>
              <a:defRPr>
                <a:latin typeface="UTM Nokia Standard" pitchFamily="18" charset="0"/>
              </a:defRPr>
            </a:lvl1pPr>
          </a:lstStyle>
          <a:p>
            <a:pPr lvl="0"/>
            <a:r>
              <a:rPr lang="en-US" dirty="0"/>
              <a:t>Click to edit Master text styles</a:t>
            </a:r>
          </a:p>
        </p:txBody>
      </p:sp>
      <p:sp>
        <p:nvSpPr>
          <p:cNvPr id="7" name="Text Placeholder 4">
            <a:extLst>
              <a:ext uri="{FF2B5EF4-FFF2-40B4-BE49-F238E27FC236}">
                <a16:creationId xmlns:a16="http://schemas.microsoft.com/office/drawing/2014/main" id="{6067484F-3B75-4A26-CD5E-2D59ABFF8C46}"/>
              </a:ext>
            </a:extLst>
          </p:cNvPr>
          <p:cNvSpPr>
            <a:spLocks noGrp="1"/>
          </p:cNvSpPr>
          <p:nvPr>
            <p:ph type="body" sz="quarter" idx="12"/>
          </p:nvPr>
        </p:nvSpPr>
        <p:spPr>
          <a:xfrm>
            <a:off x="4834039" y="3933056"/>
            <a:ext cx="4610100" cy="461666"/>
          </a:xfrm>
        </p:spPr>
        <p:txBody>
          <a:bodyPr/>
          <a:lstStyle>
            <a:lvl1pPr>
              <a:defRPr>
                <a:latin typeface="UTM Nokia Standard" pitchFamily="18" charset="0"/>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58A419F3-D2E8-9CF9-B801-1742F6082F78}"/>
              </a:ext>
            </a:extLst>
          </p:cNvPr>
          <p:cNvSpPr>
            <a:spLocks noGrp="1"/>
          </p:cNvSpPr>
          <p:nvPr>
            <p:ph type="pic" sz="quarter" idx="13"/>
          </p:nvPr>
        </p:nvSpPr>
        <p:spPr>
          <a:xfrm>
            <a:off x="1127448" y="1988840"/>
            <a:ext cx="2543175" cy="2393950"/>
          </a:xfrm>
        </p:spPr>
        <p:txBody>
          <a:bodyPr/>
          <a:lstStyle>
            <a:lvl1pPr>
              <a:defRPr>
                <a:latin typeface="UTM Nokia Standard" pitchFamily="18" charset="0"/>
              </a:defRPr>
            </a:lvl1pPr>
          </a:lstStyle>
          <a:p>
            <a:r>
              <a:rPr lang="en-US"/>
              <a:t>Click icon to add picture</a:t>
            </a:r>
          </a:p>
        </p:txBody>
      </p:sp>
      <p:sp>
        <p:nvSpPr>
          <p:cNvPr id="13" name="Text Placeholder 4">
            <a:extLst>
              <a:ext uri="{FF2B5EF4-FFF2-40B4-BE49-F238E27FC236}">
                <a16:creationId xmlns:a16="http://schemas.microsoft.com/office/drawing/2014/main" id="{6067484F-3B75-4A26-CD5E-2D59ABFF8C46}"/>
              </a:ext>
            </a:extLst>
          </p:cNvPr>
          <p:cNvSpPr>
            <a:spLocks noGrp="1"/>
          </p:cNvSpPr>
          <p:nvPr>
            <p:ph type="body" sz="quarter" idx="14"/>
          </p:nvPr>
        </p:nvSpPr>
        <p:spPr>
          <a:xfrm>
            <a:off x="4817106" y="4668229"/>
            <a:ext cx="4610100" cy="461666"/>
          </a:xfrm>
        </p:spPr>
        <p:txBody>
          <a:bodyPr/>
          <a:lstStyle>
            <a:lvl1pPr>
              <a:defRPr>
                <a:latin typeface="UTM Nokia Standard" pitchFamily="18" charset="0"/>
              </a:defRPr>
            </a:lvl1pPr>
          </a:lstStyle>
          <a:p>
            <a:pPr lvl="0"/>
            <a:r>
              <a:rPr lang="en-US"/>
              <a:t>Click to edit Master text styles</a:t>
            </a:r>
          </a:p>
        </p:txBody>
      </p:sp>
      <p:sp>
        <p:nvSpPr>
          <p:cNvPr id="17" name="Text Placeholder 4">
            <a:extLst>
              <a:ext uri="{FF2B5EF4-FFF2-40B4-BE49-F238E27FC236}">
                <a16:creationId xmlns:a16="http://schemas.microsoft.com/office/drawing/2014/main" id="{6067484F-3B75-4A26-CD5E-2D59ABFF8C46}"/>
              </a:ext>
            </a:extLst>
          </p:cNvPr>
          <p:cNvSpPr>
            <a:spLocks noGrp="1"/>
          </p:cNvSpPr>
          <p:nvPr>
            <p:ph type="body" sz="quarter" idx="15"/>
          </p:nvPr>
        </p:nvSpPr>
        <p:spPr>
          <a:xfrm>
            <a:off x="4834039" y="5445100"/>
            <a:ext cx="4610100" cy="461666"/>
          </a:xfrm>
        </p:spPr>
        <p:txBody>
          <a:bodyPr/>
          <a:lstStyle>
            <a:lvl1pPr>
              <a:defRPr>
                <a:latin typeface="UTM Nokia Standard" pitchFamily="18" charset="0"/>
              </a:defRPr>
            </a:lvl1pPr>
          </a:lstStyle>
          <a:p>
            <a:pPr lvl="0"/>
            <a:r>
              <a:rPr lang="en-US"/>
              <a:t>Click to edit Master text styles</a:t>
            </a:r>
          </a:p>
        </p:txBody>
      </p:sp>
      <p:sp>
        <p:nvSpPr>
          <p:cNvPr id="19" name="Text Placeholder 4">
            <a:extLst>
              <a:ext uri="{FF2B5EF4-FFF2-40B4-BE49-F238E27FC236}">
                <a16:creationId xmlns:a16="http://schemas.microsoft.com/office/drawing/2014/main" id="{B79EF876-5ABD-3E21-3FFD-65587BFAA0F2}"/>
              </a:ext>
            </a:extLst>
          </p:cNvPr>
          <p:cNvSpPr>
            <a:spLocks noGrp="1"/>
          </p:cNvSpPr>
          <p:nvPr>
            <p:ph type="body" sz="quarter" idx="16"/>
          </p:nvPr>
        </p:nvSpPr>
        <p:spPr>
          <a:xfrm>
            <a:off x="4834039" y="3198240"/>
            <a:ext cx="4610100" cy="461666"/>
          </a:xfrm>
        </p:spPr>
        <p:txBody>
          <a:bodyPr/>
          <a:lstStyle>
            <a:lvl1pPr>
              <a:defRPr>
                <a:latin typeface="UTM Nokia Standard" pitchFamily="18"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8568CD15-65DD-9EF1-40C6-7F582A2F796D}"/>
              </a:ext>
            </a:extLst>
          </p:cNvPr>
          <p:cNvCxnSpPr>
            <a:cxnSpLocks/>
          </p:cNvCxnSpPr>
          <p:nvPr userDrawn="1"/>
        </p:nvCxnSpPr>
        <p:spPr>
          <a:xfrm>
            <a:off x="1559496" y="1700808"/>
            <a:ext cx="913440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951399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vi-VN" dirty="0"/>
          </a:p>
        </p:txBody>
      </p:sp>
    </p:spTree>
    <p:extLst>
      <p:ext uri="{BB962C8B-B14F-4D97-AF65-F5344CB8AC3E}">
        <p14:creationId xmlns:p14="http://schemas.microsoft.com/office/powerpoint/2010/main" val="395569226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939">
                <a:latin typeface="UTM Nokia Standard" pitchFamily="18" charset="0"/>
              </a:defRPr>
            </a:lvl1pPr>
            <a:lvl2pPr>
              <a:defRPr sz="1661">
                <a:latin typeface="UTM Nokia Standard" pitchFamily="18" charset="0"/>
              </a:defRPr>
            </a:lvl2pPr>
            <a:lvl3pPr>
              <a:defRPr sz="1385">
                <a:latin typeface="UTM Nokia Standard" pitchFamily="18" charset="0"/>
              </a:defRPr>
            </a:lvl3pPr>
            <a:lvl4pPr>
              <a:defRPr sz="1247">
                <a:latin typeface="UTM Nokia Standard" pitchFamily="18" charset="0"/>
              </a:defRPr>
            </a:lvl4pPr>
            <a:lvl5pPr>
              <a:defRPr sz="1247">
                <a:latin typeface="UTM Nokia Standard" pitchFamily="18"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939">
                <a:latin typeface="UTM Nokia Standard" pitchFamily="18" charset="0"/>
              </a:defRPr>
            </a:lvl1pPr>
            <a:lvl2pPr>
              <a:defRPr sz="1661">
                <a:latin typeface="UTM Nokia Standard" pitchFamily="18" charset="0"/>
              </a:defRPr>
            </a:lvl2pPr>
            <a:lvl3pPr>
              <a:defRPr sz="1385">
                <a:latin typeface="UTM Nokia Standard" pitchFamily="18" charset="0"/>
              </a:defRPr>
            </a:lvl3pPr>
            <a:lvl4pPr>
              <a:defRPr sz="1247">
                <a:latin typeface="UTM Nokia Standard" pitchFamily="18" charset="0"/>
              </a:defRPr>
            </a:lvl4pPr>
            <a:lvl5pPr>
              <a:defRPr sz="1247">
                <a:latin typeface="UTM Nokia Standard" pitchFamily="18" charset="0"/>
              </a:defRPr>
            </a:lvl5pPr>
            <a:lvl6pPr>
              <a:defRPr sz="1247"/>
            </a:lvl6pPr>
            <a:lvl7pPr>
              <a:defRPr sz="1247"/>
            </a:lvl7pPr>
            <a:lvl8pPr>
              <a:defRPr sz="1247"/>
            </a:lvl8pPr>
            <a:lvl9pPr>
              <a:defRPr sz="12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87140F-4E93-451A-B837-7A081096BD7B}"/>
              </a:ext>
            </a:extLst>
          </p:cNvPr>
          <p:cNvSpPr>
            <a:spLocks noGrp="1"/>
          </p:cNvSpPr>
          <p:nvPr>
            <p:ph type="dt" sz="half" idx="10"/>
          </p:nvPr>
        </p:nvSpPr>
        <p:spPr/>
        <p:txBody>
          <a:bodyPr/>
          <a:lstStyle>
            <a:lvl1pPr>
              <a:defRPr/>
            </a:lvl1pPr>
          </a:lstStyle>
          <a:p>
            <a:pPr>
              <a:defRPr/>
            </a:pPr>
            <a:endParaRPr lang="vi-VN"/>
          </a:p>
        </p:txBody>
      </p:sp>
    </p:spTree>
    <p:extLst>
      <p:ext uri="{BB962C8B-B14F-4D97-AF65-F5344CB8AC3E}">
        <p14:creationId xmlns:p14="http://schemas.microsoft.com/office/powerpoint/2010/main" val="364969629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661" b="1">
                <a:latin typeface="UTM Nokia Standard" pitchFamily="18"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661">
                <a:latin typeface="UTM Nokia Standard" pitchFamily="18" charset="0"/>
              </a:defRPr>
            </a:lvl1pPr>
            <a:lvl2pPr>
              <a:defRPr sz="1385">
                <a:latin typeface="UTM Nokia Standard" pitchFamily="18" charset="0"/>
              </a:defRPr>
            </a:lvl2pPr>
            <a:lvl3pPr>
              <a:defRPr sz="1247">
                <a:latin typeface="UTM Nokia Standard" pitchFamily="18" charset="0"/>
              </a:defRPr>
            </a:lvl3pPr>
            <a:lvl4pPr>
              <a:defRPr sz="1108">
                <a:latin typeface="UTM Nokia Standard" pitchFamily="18" charset="0"/>
              </a:defRPr>
            </a:lvl4pPr>
            <a:lvl5pPr>
              <a:defRPr sz="1108">
                <a:latin typeface="UTM Nokia Standard" pitchFamily="18" charset="0"/>
              </a:defRPr>
            </a:lvl5pPr>
            <a:lvl6pPr>
              <a:defRPr sz="1108"/>
            </a:lvl6pPr>
            <a:lvl7pPr>
              <a:defRPr sz="1108"/>
            </a:lvl7pPr>
            <a:lvl8pPr>
              <a:defRPr sz="1108"/>
            </a:lvl8pPr>
            <a:lvl9pPr>
              <a:defRPr sz="11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661" b="1">
                <a:latin typeface="UTM Nokia Standard" pitchFamily="18" charset="0"/>
              </a:defRPr>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en-US"/>
              <a:t>Click to edit Master text styles</a:t>
            </a:r>
          </a:p>
        </p:txBody>
      </p:sp>
    </p:spTree>
    <p:extLst>
      <p:ext uri="{BB962C8B-B14F-4D97-AF65-F5344CB8AC3E}">
        <p14:creationId xmlns:p14="http://schemas.microsoft.com/office/powerpoint/2010/main" val="1911621044"/>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Footer Placeholder 4">
            <a:extLst>
              <a:ext uri="{FF2B5EF4-FFF2-40B4-BE49-F238E27FC236}">
                <a16:creationId xmlns:a16="http://schemas.microsoft.com/office/drawing/2014/main" id="{BA7EE641-302F-40C8-A202-F2BBFC3AC03F}"/>
              </a:ext>
            </a:extLst>
          </p:cNvPr>
          <p:cNvSpPr>
            <a:spLocks noGrp="1"/>
          </p:cNvSpPr>
          <p:nvPr>
            <p:ph type="ftr" sz="quarter" idx="10"/>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328A7DFB-BEF4-4478-8848-535CEE051563}"/>
              </a:ext>
            </a:extLst>
          </p:cNvPr>
          <p:cNvSpPr>
            <a:spLocks noGrp="1"/>
          </p:cNvSpPr>
          <p:nvPr>
            <p:ph type="sldNum" sz="quarter" idx="11"/>
          </p:nvPr>
        </p:nvSpPr>
        <p:spPr/>
        <p:txBody>
          <a:bodyPr/>
          <a:lstStyle>
            <a:lvl1pPr>
              <a:defRPr/>
            </a:lvl1pPr>
          </a:lstStyle>
          <a:p>
            <a:pPr>
              <a:defRPr/>
            </a:pPr>
            <a:fld id="{648EAD8D-0304-4EE0-96CC-D2BC9402C374}" type="slidenum">
              <a:rPr lang="vi-VN" smtClean="0"/>
              <a:pPr>
                <a:defRPr/>
              </a:pPr>
              <a:t>‹#›</a:t>
            </a:fld>
            <a:endParaRPr lang="vi-VN"/>
          </a:p>
        </p:txBody>
      </p:sp>
    </p:spTree>
    <p:extLst>
      <p:ext uri="{BB962C8B-B14F-4D97-AF65-F5344CB8AC3E}">
        <p14:creationId xmlns:p14="http://schemas.microsoft.com/office/powerpoint/2010/main" val="2335448595"/>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5BEF59-A478-40D6-8E0B-B446BF202A11}"/>
              </a:ext>
            </a:extLst>
          </p:cNvPr>
          <p:cNvSpPr>
            <a:spLocks noGrp="1"/>
          </p:cNvSpPr>
          <p:nvPr>
            <p:ph type="dt" sz="half" idx="10"/>
          </p:nvPr>
        </p:nvSpPr>
        <p:spPr/>
        <p:txBody>
          <a:bodyPr/>
          <a:lstStyle>
            <a:lvl1pPr>
              <a:defRPr/>
            </a:lvl1pPr>
          </a:lstStyle>
          <a:p>
            <a:pPr>
              <a:defRPr/>
            </a:pPr>
            <a:endParaRPr lang="vi-VN"/>
          </a:p>
        </p:txBody>
      </p:sp>
      <p:sp>
        <p:nvSpPr>
          <p:cNvPr id="3" name="Footer Placeholder 4">
            <a:extLst>
              <a:ext uri="{FF2B5EF4-FFF2-40B4-BE49-F238E27FC236}">
                <a16:creationId xmlns:a16="http://schemas.microsoft.com/office/drawing/2014/main" id="{DE8DD39D-2AEF-4021-AFA3-E63E33ADF3DA}"/>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664D6A2D-CD3D-4BC6-B117-4C3715CE21B3}"/>
              </a:ext>
            </a:extLst>
          </p:cNvPr>
          <p:cNvSpPr>
            <a:spLocks noGrp="1"/>
          </p:cNvSpPr>
          <p:nvPr>
            <p:ph type="sldNum" sz="quarter" idx="12"/>
          </p:nvPr>
        </p:nvSpPr>
        <p:spPr/>
        <p:txBody>
          <a:bodyPr/>
          <a:lstStyle>
            <a:lvl1pPr>
              <a:defRPr/>
            </a:lvl1pPr>
          </a:lstStyle>
          <a:p>
            <a:pPr>
              <a:defRPr/>
            </a:pPr>
            <a:fld id="{B0054C2B-241E-4BD6-A112-741C9BCB3221}" type="slidenum">
              <a:rPr lang="vi-VN" smtClean="0"/>
              <a:pPr>
                <a:defRPr/>
              </a:pPr>
              <a:t>‹#›</a:t>
            </a:fld>
            <a:endParaRPr lang="vi-VN"/>
          </a:p>
        </p:txBody>
      </p:sp>
    </p:spTree>
    <p:extLst>
      <p:ext uri="{BB962C8B-B14F-4D97-AF65-F5344CB8AC3E}">
        <p14:creationId xmlns:p14="http://schemas.microsoft.com/office/powerpoint/2010/main" val="413242157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1D53A860-F544-481A-9AB9-DC7BACB2050E}"/>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2B3B1A-3F8F-4030-B939-F8690915055E}"/>
              </a:ext>
            </a:extLst>
          </p:cNvPr>
          <p:cNvSpPr>
            <a:spLocks noGrp="1"/>
          </p:cNvSpPr>
          <p:nvPr>
            <p:ph type="dt" sz="half" idx="2"/>
          </p:nvPr>
        </p:nvSpPr>
        <p:spPr>
          <a:xfrm>
            <a:off x="609600" y="6356359"/>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31">
                <a:solidFill>
                  <a:srgbClr val="898989"/>
                </a:solidFill>
                <a:latin typeface="Calibri" pitchFamily="34" charset="0"/>
              </a:defRPr>
            </a:lvl1pPr>
          </a:lstStyle>
          <a:p>
            <a:fld id="{5A43825C-128A-49A5-ABAA-2E5A19B8FC51}" type="datetimeFigureOut">
              <a:rPr lang="en-US" smtClean="0"/>
              <a:pPr/>
              <a:t>12/28/2023</a:t>
            </a:fld>
            <a:endParaRPr lang="en-US"/>
          </a:p>
        </p:txBody>
      </p:sp>
      <p:sp>
        <p:nvSpPr>
          <p:cNvPr id="5" name="Footer Placeholder 4">
            <a:extLst>
              <a:ext uri="{FF2B5EF4-FFF2-40B4-BE49-F238E27FC236}">
                <a16:creationId xmlns:a16="http://schemas.microsoft.com/office/drawing/2014/main" id="{C2417DE1-52A0-44EE-B535-FC51998BF233}"/>
              </a:ext>
            </a:extLst>
          </p:cNvPr>
          <p:cNvSpPr>
            <a:spLocks noGrp="1"/>
          </p:cNvSpPr>
          <p:nvPr>
            <p:ph type="ftr" sz="quarter" idx="3"/>
          </p:nvPr>
        </p:nvSpPr>
        <p:spPr>
          <a:xfrm>
            <a:off x="4165600" y="6356359"/>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31">
                <a:solidFill>
                  <a:srgbClr val="898989"/>
                </a:solidFill>
                <a:latin typeface="Calibri" pitchFamily="34" charset="0"/>
              </a:defRPr>
            </a:lvl1pPr>
          </a:lstStyle>
          <a:p>
            <a:endParaRPr lang="en-US"/>
          </a:p>
        </p:txBody>
      </p:sp>
      <p:sp>
        <p:nvSpPr>
          <p:cNvPr id="6" name="Slide Number Placeholder 5">
            <a:extLst>
              <a:ext uri="{FF2B5EF4-FFF2-40B4-BE49-F238E27FC236}">
                <a16:creationId xmlns:a16="http://schemas.microsoft.com/office/drawing/2014/main" id="{D5E6B28F-C71D-4CAA-9911-2C60307CF6FF}"/>
              </a:ext>
            </a:extLst>
          </p:cNvPr>
          <p:cNvSpPr>
            <a:spLocks noGrp="1"/>
          </p:cNvSpPr>
          <p:nvPr>
            <p:ph type="sldNum" sz="quarter" idx="4"/>
          </p:nvPr>
        </p:nvSpPr>
        <p:spPr>
          <a:xfrm>
            <a:off x="8737600" y="6356359"/>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31">
                <a:solidFill>
                  <a:srgbClr val="898989"/>
                </a:solidFill>
                <a:latin typeface="Calibri" panose="020F0502020204030204" pitchFamily="34" charset="0"/>
              </a:defRPr>
            </a:lvl1pPr>
          </a:lstStyle>
          <a:p>
            <a:fld id="{929D9D0E-3B32-48BC-99B9-A4A1ED7D7C0B}" type="slidenum">
              <a:rPr lang="en-US" smtClean="0"/>
              <a:pPr/>
              <a:t>‹#›</a:t>
            </a:fld>
            <a:endParaRPr lang="en-US"/>
          </a:p>
        </p:txBody>
      </p:sp>
      <p:sp>
        <p:nvSpPr>
          <p:cNvPr id="13" name="Title 1">
            <a:extLst>
              <a:ext uri="{FF2B5EF4-FFF2-40B4-BE49-F238E27FC236}">
                <a16:creationId xmlns:a16="http://schemas.microsoft.com/office/drawing/2014/main" id="{64C15237-1A2A-4FA8-990B-348177400E6A}"/>
              </a:ext>
            </a:extLst>
          </p:cNvPr>
          <p:cNvSpPr txBox="1">
            <a:spLocks/>
          </p:cNvSpPr>
          <p:nvPr/>
        </p:nvSpPr>
        <p:spPr bwMode="auto">
          <a:xfrm>
            <a:off x="7721600" y="6248400"/>
            <a:ext cx="447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108">
              <a:solidFill>
                <a:schemeClr val="bg1"/>
              </a:solidFill>
              <a:latin typeface="UTM Nokia Standard" pitchFamily="18" charset="0"/>
              <a:cs typeface="Times New Roman" pitchFamily="18" charset="0"/>
            </a:endParaRPr>
          </a:p>
          <a:p>
            <a:pPr algn="ctr" eaLnBrk="1" hangingPunct="1">
              <a:defRPr/>
            </a:pPr>
            <a:endParaRPr lang="en-US" altLang="en-US" sz="1108">
              <a:solidFill>
                <a:schemeClr val="bg1"/>
              </a:solidFill>
              <a:cs typeface="Arial" charset="0"/>
            </a:endParaRPr>
          </a:p>
        </p:txBody>
      </p:sp>
      <p:sp>
        <p:nvSpPr>
          <p:cNvPr id="11" name="Title 1">
            <a:extLst>
              <a:ext uri="{FF2B5EF4-FFF2-40B4-BE49-F238E27FC236}">
                <a16:creationId xmlns:a16="http://schemas.microsoft.com/office/drawing/2014/main" id="{30F6C40B-D6BA-4FCA-AAB4-742035B1A9F0}"/>
              </a:ext>
            </a:extLst>
          </p:cNvPr>
          <p:cNvSpPr txBox="1">
            <a:spLocks/>
          </p:cNvSpPr>
          <p:nvPr/>
        </p:nvSpPr>
        <p:spPr bwMode="auto">
          <a:xfrm>
            <a:off x="1016000" y="6291272"/>
            <a:ext cx="40640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900" b="1" dirty="0">
                <a:solidFill>
                  <a:schemeClr val="bg1"/>
                </a:solidFill>
                <a:latin typeface="UTM Nokia Standard" pitchFamily="18" charset="0"/>
                <a:cs typeface="Times New Roman" pitchFamily="18" charset="0"/>
              </a:rPr>
              <a:t>TRUNG TÂM ĐÀO TẠO CÁN BỘ</a:t>
            </a:r>
            <a:r>
              <a:rPr lang="en-US" altLang="en-US" sz="969" dirty="0">
                <a:solidFill>
                  <a:schemeClr val="bg1"/>
                </a:solidFill>
                <a:latin typeface="UTM Nokia Standard" pitchFamily="18" charset="0"/>
                <a:cs typeface="Times New Roman" pitchFamily="18" charset="0"/>
              </a:rPr>
              <a:t> www.trungtamdaotaoctd@gmail.com</a:t>
            </a:r>
            <a:endParaRPr lang="en-US" altLang="en-US" sz="900" b="1" dirty="0">
              <a:solidFill>
                <a:schemeClr val="bg1"/>
              </a:solidFill>
              <a:latin typeface="UTM Nokia Standard" pitchFamily="18" charset="0"/>
              <a:cs typeface="Times New Roman" pitchFamily="18" charset="0"/>
            </a:endParaRPr>
          </a:p>
        </p:txBody>
      </p:sp>
      <p:sp>
        <p:nvSpPr>
          <p:cNvPr id="2" name="Title Placeholder 1">
            <a:extLst>
              <a:ext uri="{FF2B5EF4-FFF2-40B4-BE49-F238E27FC236}">
                <a16:creationId xmlns:a16="http://schemas.microsoft.com/office/drawing/2014/main" id="{3935CCBD-2DA6-44B5-A2FB-22E5389296AF}"/>
              </a:ext>
            </a:extLst>
          </p:cNvPr>
          <p:cNvSpPr>
            <a:spLocks noGrp="1"/>
          </p:cNvSpPr>
          <p:nvPr>
            <p:ph type="title"/>
          </p:nvPr>
        </p:nvSpPr>
        <p:spPr>
          <a:xfrm>
            <a:off x="838201" y="365126"/>
            <a:ext cx="10515600" cy="549276"/>
          </a:xfrm>
          <a:prstGeom prst="rect">
            <a:avLst/>
          </a:prstGeom>
        </p:spPr>
        <p:txBody>
          <a:bodyPr vert="horz" lIns="91440" tIns="45720" rIns="91440" bIns="45720" rtlCol="0" anchor="ctr">
            <a:normAutofit/>
          </a:bodyPr>
          <a:lstStyle/>
          <a:p>
            <a:r>
              <a:rPr lang="en-US"/>
              <a:t>Click to edit Master title style</a:t>
            </a:r>
          </a:p>
        </p:txBody>
      </p:sp>
      <p:sp>
        <p:nvSpPr>
          <p:cNvPr id="17" name="TextBox 16">
            <a:extLst>
              <a:ext uri="{FF2B5EF4-FFF2-40B4-BE49-F238E27FC236}">
                <a16:creationId xmlns:a16="http://schemas.microsoft.com/office/drawing/2014/main" id="{4E2BA062-02C0-5499-35DE-76B70C320508}"/>
              </a:ext>
            </a:extLst>
          </p:cNvPr>
          <p:cNvSpPr txBox="1"/>
          <p:nvPr userDrawn="1"/>
        </p:nvSpPr>
        <p:spPr>
          <a:xfrm>
            <a:off x="8763000" y="6190860"/>
            <a:ext cx="3327400" cy="461665"/>
          </a:xfrm>
          <a:prstGeom prst="rect">
            <a:avLst/>
          </a:prstGeom>
          <a:noFill/>
        </p:spPr>
        <p:txBody>
          <a:bodyPr wrap="square">
            <a:spAutoFit/>
          </a:bodyPr>
          <a:lstStyle/>
          <a:p>
            <a:pPr marL="0" algn="ctr" defTabSz="914400" rtl="0" eaLnBrk="1" latinLnBrk="0" hangingPunct="1">
              <a:defRPr/>
            </a:pPr>
            <a:r>
              <a:rPr lang="en-US" sz="1200" b="1" kern="1200">
                <a:solidFill>
                  <a:schemeClr val="bg1"/>
                </a:solidFill>
                <a:latin typeface="Helvitica Neue Light"/>
                <a:ea typeface="ＭＳ Ｐゴシック" panose="020B0600070205080204" pitchFamily="34" charset="-128"/>
                <a:cs typeface="Arial" panose="020B0604020202020204" pitchFamily="34" charset="0"/>
              </a:rPr>
              <a:t>“Học sơ cấp cứu suốt đời” </a:t>
            </a:r>
          </a:p>
          <a:p>
            <a:pPr marL="0" algn="ctr" defTabSz="914400" rtl="0" eaLnBrk="1" latinLnBrk="0" hangingPunct="1">
              <a:defRPr/>
            </a:pPr>
            <a:r>
              <a:rPr lang="en-US" sz="1200" b="1" kern="1200">
                <a:solidFill>
                  <a:schemeClr val="bg1"/>
                </a:solidFill>
                <a:latin typeface="Helvitica Neue Light"/>
                <a:ea typeface="ＭＳ Ｐゴシック" panose="020B0600070205080204" pitchFamily="34" charset="-128"/>
                <a:cs typeface="Arial" panose="020B0604020202020204" pitchFamily="34" charset="0"/>
              </a:rPr>
              <a:t>Lifelong First Aid Learning</a:t>
            </a:r>
          </a:p>
        </p:txBody>
      </p:sp>
      <p:pic>
        <p:nvPicPr>
          <p:cNvPr id="3" name="Picture 2">
            <a:extLst>
              <a:ext uri="{FF2B5EF4-FFF2-40B4-BE49-F238E27FC236}">
                <a16:creationId xmlns:a16="http://schemas.microsoft.com/office/drawing/2014/main" id="{FB04F044-F136-293D-425E-4A58C87E769E}"/>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181192" y="3933056"/>
            <a:ext cx="3010808" cy="2210466"/>
          </a:xfrm>
          <a:prstGeom prst="rect">
            <a:avLst/>
          </a:prstGeom>
        </p:spPr>
      </p:pic>
      <p:pic>
        <p:nvPicPr>
          <p:cNvPr id="7" name="Picture 6">
            <a:extLst>
              <a:ext uri="{FF2B5EF4-FFF2-40B4-BE49-F238E27FC236}">
                <a16:creationId xmlns:a16="http://schemas.microsoft.com/office/drawing/2014/main" id="{F0FA58C2-C5ED-97FE-1017-3F5E2D2DDCD1}"/>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6150194"/>
            <a:ext cx="12192000" cy="734628"/>
          </a:xfrm>
          <a:prstGeom prst="rect">
            <a:avLst/>
          </a:prstGeom>
        </p:spPr>
      </p:pic>
    </p:spTree>
    <p:extLst>
      <p:ext uri="{BB962C8B-B14F-4D97-AF65-F5344CB8AC3E}">
        <p14:creationId xmlns:p14="http://schemas.microsoft.com/office/powerpoint/2010/main" val="4453055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4" r:id="rId15"/>
    <p:sldLayoutId id="2147483706" r:id="rId16"/>
    <p:sldLayoutId id="2147483707" r:id="rId17"/>
    <p:sldLayoutId id="2147483708" r:id="rId18"/>
    <p:sldLayoutId id="2147483711" r:id="rId19"/>
    <p:sldLayoutId id="2147483712" r:id="rId20"/>
    <p:sldLayoutId id="2147483713" r:id="rId21"/>
  </p:sldLayoutIdLst>
  <p:transition>
    <p:wipe dir="d"/>
  </p:transition>
  <p:txStyles>
    <p:titleStyle>
      <a:lvl1pPr algn="ctr" rtl="0" eaLnBrk="1" fontAlgn="base" hangingPunct="1">
        <a:spcBef>
          <a:spcPct val="0"/>
        </a:spcBef>
        <a:spcAft>
          <a:spcPct val="0"/>
        </a:spcAft>
        <a:defRPr sz="2800" kern="1200">
          <a:solidFill>
            <a:schemeClr val="tx1"/>
          </a:solidFill>
          <a:latin typeface="UTM Nokia "/>
          <a:ea typeface="Tahoma" panose="020B0604030504040204" pitchFamily="34" charset="0"/>
          <a:cs typeface="Tahoma" panose="020B0604030504040204" pitchFamily="34" charset="0"/>
        </a:defRPr>
      </a:lvl1pPr>
      <a:lvl2pPr algn="ctr" rtl="0" eaLnBrk="1" fontAlgn="base" hangingPunct="1">
        <a:spcBef>
          <a:spcPct val="0"/>
        </a:spcBef>
        <a:spcAft>
          <a:spcPct val="0"/>
        </a:spcAft>
        <a:defRPr sz="3047">
          <a:solidFill>
            <a:schemeClr val="tx1"/>
          </a:solidFill>
          <a:latin typeface="Calibri" charset="0"/>
          <a:ea typeface="ＭＳ Ｐゴシック" charset="0"/>
        </a:defRPr>
      </a:lvl2pPr>
      <a:lvl3pPr algn="ctr" rtl="0" eaLnBrk="1" fontAlgn="base" hangingPunct="1">
        <a:spcBef>
          <a:spcPct val="0"/>
        </a:spcBef>
        <a:spcAft>
          <a:spcPct val="0"/>
        </a:spcAft>
        <a:defRPr sz="3047">
          <a:solidFill>
            <a:schemeClr val="tx1"/>
          </a:solidFill>
          <a:latin typeface="Calibri" charset="0"/>
          <a:ea typeface="ＭＳ Ｐゴシック" charset="0"/>
        </a:defRPr>
      </a:lvl3pPr>
      <a:lvl4pPr algn="ctr" rtl="0" eaLnBrk="1" fontAlgn="base" hangingPunct="1">
        <a:spcBef>
          <a:spcPct val="0"/>
        </a:spcBef>
        <a:spcAft>
          <a:spcPct val="0"/>
        </a:spcAft>
        <a:defRPr sz="3047">
          <a:solidFill>
            <a:schemeClr val="tx1"/>
          </a:solidFill>
          <a:latin typeface="Calibri" charset="0"/>
          <a:ea typeface="ＭＳ Ｐゴシック" charset="0"/>
        </a:defRPr>
      </a:lvl4pPr>
      <a:lvl5pPr algn="ctr" rtl="0" eaLnBrk="1" fontAlgn="base" hangingPunct="1">
        <a:spcBef>
          <a:spcPct val="0"/>
        </a:spcBef>
        <a:spcAft>
          <a:spcPct val="0"/>
        </a:spcAft>
        <a:defRPr sz="3047">
          <a:solidFill>
            <a:schemeClr val="tx1"/>
          </a:solidFill>
          <a:latin typeface="Calibri" charset="0"/>
          <a:ea typeface="ＭＳ Ｐゴシック" charset="0"/>
        </a:defRPr>
      </a:lvl5pPr>
      <a:lvl6pPr marL="316531" algn="ctr" rtl="0" eaLnBrk="1" fontAlgn="base" hangingPunct="1">
        <a:spcBef>
          <a:spcPct val="0"/>
        </a:spcBef>
        <a:spcAft>
          <a:spcPct val="0"/>
        </a:spcAft>
        <a:defRPr sz="3047">
          <a:solidFill>
            <a:schemeClr val="tx1"/>
          </a:solidFill>
          <a:latin typeface="Calibri" charset="0"/>
          <a:ea typeface="ＭＳ Ｐゴシック" charset="0"/>
        </a:defRPr>
      </a:lvl6pPr>
      <a:lvl7pPr marL="633062" algn="ctr" rtl="0" eaLnBrk="1" fontAlgn="base" hangingPunct="1">
        <a:spcBef>
          <a:spcPct val="0"/>
        </a:spcBef>
        <a:spcAft>
          <a:spcPct val="0"/>
        </a:spcAft>
        <a:defRPr sz="3047">
          <a:solidFill>
            <a:schemeClr val="tx1"/>
          </a:solidFill>
          <a:latin typeface="Calibri" charset="0"/>
          <a:ea typeface="ＭＳ Ｐゴシック" charset="0"/>
        </a:defRPr>
      </a:lvl7pPr>
      <a:lvl8pPr marL="949593" algn="ctr" rtl="0" eaLnBrk="1" fontAlgn="base" hangingPunct="1">
        <a:spcBef>
          <a:spcPct val="0"/>
        </a:spcBef>
        <a:spcAft>
          <a:spcPct val="0"/>
        </a:spcAft>
        <a:defRPr sz="3047">
          <a:solidFill>
            <a:schemeClr val="tx1"/>
          </a:solidFill>
          <a:latin typeface="Calibri" charset="0"/>
          <a:ea typeface="ＭＳ Ｐゴシック" charset="0"/>
        </a:defRPr>
      </a:lvl8pPr>
      <a:lvl9pPr marL="1266124" algn="ctr" rtl="0" eaLnBrk="1" fontAlgn="base" hangingPunct="1">
        <a:spcBef>
          <a:spcPct val="0"/>
        </a:spcBef>
        <a:spcAft>
          <a:spcPct val="0"/>
        </a:spcAft>
        <a:defRPr sz="3047">
          <a:solidFill>
            <a:schemeClr val="tx1"/>
          </a:solidFill>
          <a:latin typeface="Calibri" charset="0"/>
          <a:ea typeface="ＭＳ Ｐゴシック" charset="0"/>
        </a:defRPr>
      </a:lvl9pPr>
    </p:titleStyle>
    <p:bodyStyle>
      <a:lvl1pPr marL="237398" indent="-237398" algn="l" rtl="0" eaLnBrk="1" fontAlgn="base" hangingPunct="1">
        <a:spcBef>
          <a:spcPct val="20000"/>
        </a:spcBef>
        <a:spcAft>
          <a:spcPct val="0"/>
        </a:spcAft>
        <a:buFont typeface="Arial" panose="020B0604020202020204" pitchFamily="34" charset="0"/>
        <a:buChar char="•"/>
        <a:defRPr sz="2216" kern="1200">
          <a:solidFill>
            <a:srgbClr val="000099"/>
          </a:solidFill>
          <a:latin typeface="UTM Nokia Standard" pitchFamily="18" charset="0"/>
          <a:ea typeface="Tahoma" panose="020B0604030504040204" pitchFamily="34" charset="0"/>
          <a:cs typeface="Tahoma" panose="020B0604030504040204" pitchFamily="34" charset="0"/>
        </a:defRPr>
      </a:lvl1pPr>
      <a:lvl2pPr marL="514363" indent="-197832" algn="l" rtl="0" eaLnBrk="1" fontAlgn="base" hangingPunct="1">
        <a:spcBef>
          <a:spcPct val="20000"/>
        </a:spcBef>
        <a:spcAft>
          <a:spcPct val="0"/>
        </a:spcAft>
        <a:buFont typeface="Arial" panose="020B0604020202020204" pitchFamily="34" charset="0"/>
        <a:buChar char="–"/>
        <a:defRPr sz="1939" kern="1200">
          <a:solidFill>
            <a:srgbClr val="000099"/>
          </a:solidFill>
          <a:latin typeface="UTM Nokia Standard" pitchFamily="18" charset="0"/>
          <a:ea typeface="Tahoma" panose="020B0604030504040204" pitchFamily="34" charset="0"/>
          <a:cs typeface="Tahoma" panose="020B0604030504040204" pitchFamily="34" charset="0"/>
        </a:defRPr>
      </a:lvl2pPr>
      <a:lvl3pPr marL="791327" indent="-158266" algn="l" rtl="0" eaLnBrk="1" fontAlgn="base" hangingPunct="1">
        <a:spcBef>
          <a:spcPct val="20000"/>
        </a:spcBef>
        <a:spcAft>
          <a:spcPct val="0"/>
        </a:spcAft>
        <a:buFont typeface="Arial" panose="020B0604020202020204" pitchFamily="34" charset="0"/>
        <a:buChar char="•"/>
        <a:defRPr sz="1661" kern="1200">
          <a:solidFill>
            <a:srgbClr val="000099"/>
          </a:solidFill>
          <a:latin typeface="UTM Nokia Standard" pitchFamily="18" charset="0"/>
          <a:ea typeface="Tahoma" panose="020B0604030504040204" pitchFamily="34" charset="0"/>
          <a:cs typeface="Tahoma" panose="020B0604030504040204" pitchFamily="34" charset="0"/>
        </a:defRPr>
      </a:lvl3pPr>
      <a:lvl4pPr marL="1107859"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4pPr>
      <a:lvl5pPr marL="1424390"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5pPr>
      <a:lvl6pPr marL="1740920"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452"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98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51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en-US"/>
      </a:defPPr>
      <a:lvl1pPr marL="0" algn="l" defTabSz="633062" rtl="0" eaLnBrk="1" latinLnBrk="0" hangingPunct="1">
        <a:defRPr sz="1247" kern="1200">
          <a:solidFill>
            <a:schemeClr val="tx1"/>
          </a:solidFill>
          <a:latin typeface="+mn-lt"/>
          <a:ea typeface="+mn-ea"/>
          <a:cs typeface="+mn-cs"/>
        </a:defRPr>
      </a:lvl1pPr>
      <a:lvl2pPr marL="316531" algn="l" defTabSz="633062" rtl="0" eaLnBrk="1" latinLnBrk="0" hangingPunct="1">
        <a:defRPr sz="1247" kern="1200">
          <a:solidFill>
            <a:schemeClr val="tx1"/>
          </a:solidFill>
          <a:latin typeface="+mn-lt"/>
          <a:ea typeface="+mn-ea"/>
          <a:cs typeface="+mn-cs"/>
        </a:defRPr>
      </a:lvl2pPr>
      <a:lvl3pPr marL="633062" algn="l" defTabSz="633062" rtl="0" eaLnBrk="1" latinLnBrk="0" hangingPunct="1">
        <a:defRPr sz="1247" kern="1200">
          <a:solidFill>
            <a:schemeClr val="tx1"/>
          </a:solidFill>
          <a:latin typeface="+mn-lt"/>
          <a:ea typeface="+mn-ea"/>
          <a:cs typeface="+mn-cs"/>
        </a:defRPr>
      </a:lvl3pPr>
      <a:lvl4pPr marL="949593" algn="l" defTabSz="633062" rtl="0" eaLnBrk="1" latinLnBrk="0" hangingPunct="1">
        <a:defRPr sz="1247" kern="1200">
          <a:solidFill>
            <a:schemeClr val="tx1"/>
          </a:solidFill>
          <a:latin typeface="+mn-lt"/>
          <a:ea typeface="+mn-ea"/>
          <a:cs typeface="+mn-cs"/>
        </a:defRPr>
      </a:lvl4pPr>
      <a:lvl5pPr marL="1266124" algn="l" defTabSz="633062" rtl="0" eaLnBrk="1" latinLnBrk="0" hangingPunct="1">
        <a:defRPr sz="1247" kern="1200">
          <a:solidFill>
            <a:schemeClr val="tx1"/>
          </a:solidFill>
          <a:latin typeface="+mn-lt"/>
          <a:ea typeface="+mn-ea"/>
          <a:cs typeface="+mn-cs"/>
        </a:defRPr>
      </a:lvl5pPr>
      <a:lvl6pPr marL="1582655" algn="l" defTabSz="633062" rtl="0" eaLnBrk="1" latinLnBrk="0" hangingPunct="1">
        <a:defRPr sz="1247" kern="1200">
          <a:solidFill>
            <a:schemeClr val="tx1"/>
          </a:solidFill>
          <a:latin typeface="+mn-lt"/>
          <a:ea typeface="+mn-ea"/>
          <a:cs typeface="+mn-cs"/>
        </a:defRPr>
      </a:lvl6pPr>
      <a:lvl7pPr marL="1899186" algn="l" defTabSz="633062" rtl="0" eaLnBrk="1" latinLnBrk="0" hangingPunct="1">
        <a:defRPr sz="1247" kern="1200">
          <a:solidFill>
            <a:schemeClr val="tx1"/>
          </a:solidFill>
          <a:latin typeface="+mn-lt"/>
          <a:ea typeface="+mn-ea"/>
          <a:cs typeface="+mn-cs"/>
        </a:defRPr>
      </a:lvl7pPr>
      <a:lvl8pPr marL="2215717" algn="l" defTabSz="633062" rtl="0" eaLnBrk="1" latinLnBrk="0" hangingPunct="1">
        <a:defRPr sz="1247" kern="1200">
          <a:solidFill>
            <a:schemeClr val="tx1"/>
          </a:solidFill>
          <a:latin typeface="+mn-lt"/>
          <a:ea typeface="+mn-ea"/>
          <a:cs typeface="+mn-cs"/>
        </a:defRPr>
      </a:lvl8pPr>
      <a:lvl9pPr marL="2532248" algn="l" defTabSz="633062"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1.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4.jpe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1F306E-73B4-914F-385D-E77283323F01}"/>
              </a:ext>
            </a:extLst>
          </p:cNvPr>
          <p:cNvSpPr txBox="1">
            <a:spLocks/>
          </p:cNvSpPr>
          <p:nvPr/>
        </p:nvSpPr>
        <p:spPr>
          <a:xfrm>
            <a:off x="1127448" y="2348880"/>
            <a:ext cx="10225136" cy="3312368"/>
          </a:xfrm>
          <a:prstGeom prst="rect">
            <a:avLst/>
          </a:prstGeom>
        </p:spPr>
        <p:txBody>
          <a:bodyPr vert="horz" lIns="60960" tIns="30480" rIns="60960" bIns="304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solidFill>
                  <a:schemeClr val="bg1"/>
                </a:solidFill>
              </a:rPr>
              <a:t>MỘT SỐ KỸ NĂNG CƠ BẢN DÀNH CHO TÌNH NGUYỆN VIÊN VÀ THỦ LĨNH TÌNH NGUYỆN VIÊN CHỮ THẬP ĐỎ</a:t>
            </a:r>
            <a:endParaRPr lang="en-US" sz="5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1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08D5-0FBB-EC25-DCB5-B8796AE87BB8}"/>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Khác nhau giữa kỹ năng với khả năng, kiến thức</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DE2E6CEE-200D-241B-DD17-1E50B8D1C192}"/>
              </a:ext>
            </a:extLst>
          </p:cNvPr>
          <p:cNvSpPr>
            <a:spLocks noGrp="1"/>
          </p:cNvSpPr>
          <p:nvPr>
            <p:ph idx="1"/>
          </p:nvPr>
        </p:nvSpPr>
        <p:spPr>
          <a:xfrm>
            <a:off x="623392" y="1412776"/>
            <a:ext cx="11377264" cy="4680520"/>
          </a:xfrm>
        </p:spPr>
        <p:txBody>
          <a:bodyPr/>
          <a:lstStyle/>
          <a:p>
            <a:pPr marL="623888" marR="0" indent="-512763" algn="just">
              <a:lnSpc>
                <a:spcPct val="107000"/>
              </a:lnSpc>
              <a:spcBef>
                <a:spcPts val="600"/>
              </a:spcBef>
              <a:spcAft>
                <a:spcPts val="0"/>
              </a:spcAft>
            </a:pPr>
            <a:r>
              <a:rPr lang="vi-VN" sz="2600" b="1" i="1" kern="100" dirty="0">
                <a:effectLst/>
                <a:latin typeface="Calibri" panose="020F0502020204030204" pitchFamily="34" charset="0"/>
                <a:ea typeface="Calibri" panose="020F0502020204030204" pitchFamily="34" charset="0"/>
                <a:cs typeface="Calibri" panose="020F0502020204030204" pitchFamily="34" charset="0"/>
              </a:rPr>
              <a:t>Kỹ năng (Skills): </a:t>
            </a:r>
            <a:r>
              <a:rPr lang="vi-VN" sz="2600" kern="100" dirty="0">
                <a:effectLst/>
                <a:latin typeface="Calibri" panose="020F0502020204030204" pitchFamily="34" charset="0"/>
                <a:ea typeface="Calibri" panose="020F0502020204030204" pitchFamily="34" charset="0"/>
                <a:cs typeface="Calibri" panose="020F0502020204030204" pitchFamily="34" charset="0"/>
              </a:rPr>
              <a:t>là sự thành thục, thông thạo một thứ gì đó nhờ vào quá trình đào tạo và rèn luyện, là những điều phải học thì mới biết và áp dụng vào thực tiễn.</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623888" marR="0" indent="-512763" algn="just">
              <a:lnSpc>
                <a:spcPct val="107000"/>
              </a:lnSpc>
              <a:spcBef>
                <a:spcPts val="600"/>
              </a:spcBef>
              <a:spcAft>
                <a:spcPts val="0"/>
              </a:spcAft>
            </a:pPr>
            <a:r>
              <a:rPr lang="vi-VN" sz="2600" b="1" i="1" kern="100" dirty="0">
                <a:effectLst/>
                <a:latin typeface="Calibri" panose="020F0502020204030204" pitchFamily="34" charset="0"/>
                <a:ea typeface="Calibri" panose="020F0502020204030204" pitchFamily="34" charset="0"/>
                <a:cs typeface="Calibri" panose="020F0502020204030204" pitchFamily="34" charset="0"/>
              </a:rPr>
              <a:t>Khả năng (Abilities): </a:t>
            </a:r>
            <a:r>
              <a:rPr lang="vi-VN" sz="2600" kern="100" dirty="0">
                <a:effectLst/>
                <a:latin typeface="Calibri" panose="020F0502020204030204" pitchFamily="34" charset="0"/>
                <a:ea typeface="Calibri" panose="020F0502020204030204" pitchFamily="34" charset="0"/>
                <a:cs typeface="Calibri" panose="020F0502020204030204" pitchFamily="34" charset="0"/>
              </a:rPr>
              <a:t>là điều mà một con người có thể làm được. Khả năng của con người là vô tận và nó có thể là thứ bẩm sinh đã có. Khả năng và kỹ năng luôn bổ trợ cho nhau để giúp chúng ta có thể đạt được mục tiêu mong muốn.</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a:p>
            <a:pPr marL="623888" marR="0" indent="-512763" algn="just">
              <a:lnSpc>
                <a:spcPct val="107000"/>
              </a:lnSpc>
              <a:spcBef>
                <a:spcPts val="600"/>
              </a:spcBef>
              <a:spcAft>
                <a:spcPts val="0"/>
              </a:spcAft>
            </a:pPr>
            <a:r>
              <a:rPr lang="vi-VN" sz="2600" b="1" i="1" kern="100" dirty="0">
                <a:effectLst/>
                <a:latin typeface="Calibri" panose="020F0502020204030204" pitchFamily="34" charset="0"/>
                <a:ea typeface="Calibri" panose="020F0502020204030204" pitchFamily="34" charset="0"/>
                <a:cs typeface="Calibri" panose="020F0502020204030204" pitchFamily="34" charset="0"/>
              </a:rPr>
              <a:t>Kiến thức (Knowledge): </a:t>
            </a:r>
            <a:r>
              <a:rPr lang="vi-VN" sz="2600" kern="100" dirty="0">
                <a:effectLst/>
                <a:latin typeface="Calibri" panose="020F0502020204030204" pitchFamily="34" charset="0"/>
                <a:ea typeface="Calibri" panose="020F0502020204030204" pitchFamily="34" charset="0"/>
                <a:cs typeface="Calibri" panose="020F0502020204030204" pitchFamily="34" charset="0"/>
              </a:rPr>
              <a:t>là những hiểu biết, sự am hiểu về một vấn đề nào đó, là nền tảng để tạo nên kỹ năng, tức là phải có sự hiểu biết về một vấn đề nào đó thì mới có thể thực hiện nó, rèn luyện với nó, dần hình thành kỹ năng.</a:t>
            </a:r>
            <a:endParaRPr lang="en-US" sz="26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0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3E75-89D0-5164-3428-7974DD874AB2}"/>
              </a:ext>
            </a:extLst>
          </p:cNvPr>
          <p:cNvSpPr>
            <a:spLocks noGrp="1"/>
          </p:cNvSpPr>
          <p:nvPr>
            <p:ph type="title"/>
          </p:nvPr>
        </p:nvSpPr>
        <p:spPr>
          <a:xfrm>
            <a:off x="623392" y="692696"/>
            <a:ext cx="4392488" cy="2160240"/>
          </a:xfrm>
        </p:spPr>
        <p:txBody>
          <a:bodyPr>
            <a:normAutofit/>
          </a:bodyPr>
          <a:lstStyle/>
          <a:p>
            <a:r>
              <a:rPr lang="en-US" sz="3600" b="1" dirty="0" err="1">
                <a:latin typeface="Calibri" panose="020F0502020204030204" pitchFamily="34" charset="0"/>
                <a:ea typeface="Calibri" panose="020F0502020204030204" pitchFamily="34" charset="0"/>
                <a:cs typeface="Calibri" panose="020F0502020204030204" pitchFamily="34" charset="0"/>
              </a:rPr>
              <a:t>Năng</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lực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cần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thiết</a:t>
            </a:r>
            <a:r>
              <a:rPr lang="en-US" sz="3600" b="1" dirty="0">
                <a:latin typeface="Calibri" panose="020F0502020204030204" pitchFamily="34" charset="0"/>
                <a:ea typeface="Calibri" panose="020F0502020204030204" pitchFamily="34" charset="0"/>
                <a:cs typeface="Calibri" panose="020F0502020204030204" pitchFamily="34" charset="0"/>
              </a:rPr>
              <a:t> của </a:t>
            </a:r>
            <a:r>
              <a:rPr lang="en-US" sz="3600" b="1" dirty="0" err="1">
                <a:latin typeface="Calibri" panose="020F0502020204030204" pitchFamily="34" charset="0"/>
                <a:ea typeface="Calibri" panose="020F0502020204030204" pitchFamily="34" charset="0"/>
                <a:cs typeface="Calibri" panose="020F0502020204030204" pitchFamily="34" charset="0"/>
              </a:rPr>
              <a:t>tình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nguyện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viên</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Chữ</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Thập</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đỏ</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085DA0A1-5B04-8234-6D11-35C39D2331EF}"/>
              </a:ext>
            </a:extLst>
          </p:cNvPr>
          <p:cNvGrpSpPr/>
          <p:nvPr/>
        </p:nvGrpSpPr>
        <p:grpSpPr>
          <a:xfrm>
            <a:off x="4871864" y="260648"/>
            <a:ext cx="5884093" cy="5670114"/>
            <a:chOff x="5067486" y="117676"/>
            <a:chExt cx="5884093" cy="5670114"/>
          </a:xfrm>
        </p:grpSpPr>
        <p:pic>
          <p:nvPicPr>
            <p:cNvPr id="1026" name="Picture 2">
              <a:extLst>
                <a:ext uri="{FF2B5EF4-FFF2-40B4-BE49-F238E27FC236}">
                  <a16:creationId xmlns:a16="http://schemas.microsoft.com/office/drawing/2014/main" id="{42A8C849-2890-06FB-1A80-5DE0EB0C7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514" y="559331"/>
              <a:ext cx="4421530" cy="52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D58C585-69AA-D43D-BA44-E9A40A71968B}"/>
                </a:ext>
              </a:extLst>
            </p:cNvPr>
            <p:cNvPicPr>
              <a:picLocks noChangeAspect="1"/>
            </p:cNvPicPr>
            <p:nvPr/>
          </p:nvPicPr>
          <p:blipFill>
            <a:blip r:embed="rId4"/>
            <a:stretch>
              <a:fillRect/>
            </a:stretch>
          </p:blipFill>
          <p:spPr>
            <a:xfrm>
              <a:off x="8595342" y="625033"/>
              <a:ext cx="1729275" cy="926141"/>
            </a:xfrm>
            <a:prstGeom prst="rect">
              <a:avLst/>
            </a:prstGeom>
          </p:spPr>
        </p:pic>
        <p:pic>
          <p:nvPicPr>
            <p:cNvPr id="7" name="Picture 6">
              <a:extLst>
                <a:ext uri="{FF2B5EF4-FFF2-40B4-BE49-F238E27FC236}">
                  <a16:creationId xmlns:a16="http://schemas.microsoft.com/office/drawing/2014/main" id="{B26068C0-7DCE-D16E-50D0-8C7E9F0AD4BC}"/>
                </a:ext>
              </a:extLst>
            </p:cNvPr>
            <p:cNvPicPr>
              <a:picLocks noChangeAspect="1"/>
            </p:cNvPicPr>
            <p:nvPr/>
          </p:nvPicPr>
          <p:blipFill>
            <a:blip r:embed="rId4"/>
            <a:stretch>
              <a:fillRect/>
            </a:stretch>
          </p:blipFill>
          <p:spPr>
            <a:xfrm>
              <a:off x="8238456" y="117676"/>
              <a:ext cx="1729275" cy="926141"/>
            </a:xfrm>
            <a:prstGeom prst="rect">
              <a:avLst/>
            </a:prstGeom>
          </p:spPr>
        </p:pic>
        <p:pic>
          <p:nvPicPr>
            <p:cNvPr id="8" name="Picture 7">
              <a:extLst>
                <a:ext uri="{FF2B5EF4-FFF2-40B4-BE49-F238E27FC236}">
                  <a16:creationId xmlns:a16="http://schemas.microsoft.com/office/drawing/2014/main" id="{541DC37C-40C4-3DF1-82F4-3F2EB933E227}"/>
                </a:ext>
              </a:extLst>
            </p:cNvPr>
            <p:cNvPicPr>
              <a:picLocks noChangeAspect="1"/>
            </p:cNvPicPr>
            <p:nvPr/>
          </p:nvPicPr>
          <p:blipFill>
            <a:blip r:embed="rId4"/>
            <a:stretch>
              <a:fillRect/>
            </a:stretch>
          </p:blipFill>
          <p:spPr>
            <a:xfrm>
              <a:off x="9071833" y="1923325"/>
              <a:ext cx="1729275" cy="1317585"/>
            </a:xfrm>
            <a:prstGeom prst="rect">
              <a:avLst/>
            </a:prstGeom>
          </p:spPr>
        </p:pic>
        <p:pic>
          <p:nvPicPr>
            <p:cNvPr id="9" name="Picture 8">
              <a:extLst>
                <a:ext uri="{FF2B5EF4-FFF2-40B4-BE49-F238E27FC236}">
                  <a16:creationId xmlns:a16="http://schemas.microsoft.com/office/drawing/2014/main" id="{F139FAFB-CB5A-FBA0-F77F-D0B00B27A29C}"/>
                </a:ext>
              </a:extLst>
            </p:cNvPr>
            <p:cNvPicPr>
              <a:picLocks noChangeAspect="1"/>
            </p:cNvPicPr>
            <p:nvPr/>
          </p:nvPicPr>
          <p:blipFill>
            <a:blip r:embed="rId4"/>
            <a:stretch>
              <a:fillRect/>
            </a:stretch>
          </p:blipFill>
          <p:spPr>
            <a:xfrm>
              <a:off x="9222304" y="4816997"/>
              <a:ext cx="1729275" cy="926141"/>
            </a:xfrm>
            <a:prstGeom prst="rect">
              <a:avLst/>
            </a:prstGeom>
          </p:spPr>
        </p:pic>
        <p:sp>
          <p:nvSpPr>
            <p:cNvPr id="11" name="TextBox 10">
              <a:extLst>
                <a:ext uri="{FF2B5EF4-FFF2-40B4-BE49-F238E27FC236}">
                  <a16:creationId xmlns:a16="http://schemas.microsoft.com/office/drawing/2014/main" id="{58F9C267-E360-FF7C-D635-E18B8AA58E72}"/>
                </a:ext>
              </a:extLst>
            </p:cNvPr>
            <p:cNvSpPr txBox="1"/>
            <p:nvPr/>
          </p:nvSpPr>
          <p:spPr>
            <a:xfrm>
              <a:off x="8498712" y="943865"/>
              <a:ext cx="1270321" cy="369332"/>
            </a:xfrm>
            <a:prstGeom prst="rect">
              <a:avLst/>
            </a:prstGeom>
            <a:solidFill>
              <a:schemeClr val="accent6">
                <a:lumMod val="40000"/>
                <a:lumOff val="60000"/>
              </a:schemeClr>
            </a:solidFill>
          </p:spPr>
          <p:txBody>
            <a:bodyPr wrap="square">
              <a:spAutoFit/>
            </a:bodyPr>
            <a:lstStyle/>
            <a:p>
              <a:pPr algn="ctr"/>
              <a:r>
                <a:rPr lang="en-US" dirty="0" err="1"/>
                <a:t>Kiến</a:t>
              </a:r>
              <a:r>
                <a:rPr lang="en-US" dirty="0"/>
                <a:t> </a:t>
              </a:r>
              <a:r>
                <a:rPr lang="en-US" dirty="0" err="1"/>
                <a:t>thức</a:t>
              </a:r>
              <a:endParaRPr lang="en-US" dirty="0"/>
            </a:p>
          </p:txBody>
        </p:sp>
        <p:sp>
          <p:nvSpPr>
            <p:cNvPr id="13" name="TextBox 12">
              <a:extLst>
                <a:ext uri="{FF2B5EF4-FFF2-40B4-BE49-F238E27FC236}">
                  <a16:creationId xmlns:a16="http://schemas.microsoft.com/office/drawing/2014/main" id="{B83E4EF1-6DDC-B456-DACD-0CBF0528A6A0}"/>
                </a:ext>
              </a:extLst>
            </p:cNvPr>
            <p:cNvSpPr txBox="1"/>
            <p:nvPr/>
          </p:nvSpPr>
          <p:spPr>
            <a:xfrm>
              <a:off x="5067486" y="3582893"/>
              <a:ext cx="1067096" cy="369332"/>
            </a:xfrm>
            <a:prstGeom prst="rect">
              <a:avLst/>
            </a:prstGeom>
            <a:solidFill>
              <a:schemeClr val="accent6">
                <a:lumMod val="40000"/>
                <a:lumOff val="60000"/>
              </a:schemeClr>
            </a:solidFill>
          </p:spPr>
          <p:txBody>
            <a:bodyPr wrap="square">
              <a:spAutoFit/>
            </a:bodyPr>
            <a:lstStyle/>
            <a:p>
              <a:pPr algn="ctr"/>
              <a:r>
                <a:rPr lang="en-US" dirty="0" err="1"/>
                <a:t>Kỹ</a:t>
              </a:r>
              <a:r>
                <a:rPr lang="en-US" dirty="0"/>
                <a:t> </a:t>
              </a:r>
              <a:r>
                <a:rPr lang="en-US" dirty="0" err="1"/>
                <a:t>năng</a:t>
              </a:r>
              <a:endParaRPr lang="en-US" dirty="0"/>
            </a:p>
          </p:txBody>
        </p:sp>
        <p:sp>
          <p:nvSpPr>
            <p:cNvPr id="15" name="TextBox 14">
              <a:extLst>
                <a:ext uri="{FF2B5EF4-FFF2-40B4-BE49-F238E27FC236}">
                  <a16:creationId xmlns:a16="http://schemas.microsoft.com/office/drawing/2014/main" id="{32137943-8861-9CC8-500B-8FDAD687BFFA}"/>
                </a:ext>
              </a:extLst>
            </p:cNvPr>
            <p:cNvSpPr txBox="1"/>
            <p:nvPr/>
          </p:nvSpPr>
          <p:spPr>
            <a:xfrm>
              <a:off x="8359818" y="2552746"/>
              <a:ext cx="1154574" cy="369332"/>
            </a:xfrm>
            <a:prstGeom prst="rect">
              <a:avLst/>
            </a:prstGeom>
            <a:solidFill>
              <a:schemeClr val="accent6">
                <a:lumMod val="40000"/>
                <a:lumOff val="60000"/>
              </a:schemeClr>
            </a:solidFill>
          </p:spPr>
          <p:txBody>
            <a:bodyPr wrap="square">
              <a:spAutoFit/>
            </a:bodyPr>
            <a:lstStyle/>
            <a:p>
              <a:pPr algn="ctr"/>
              <a:r>
                <a:rPr lang="en-US" dirty="0"/>
                <a:t>Thái </a:t>
              </a:r>
              <a:r>
                <a:rPr lang="en-US" dirty="0" err="1"/>
                <a:t>độ</a:t>
              </a:r>
              <a:endParaRPr lang="en-US" dirty="0"/>
            </a:p>
          </p:txBody>
        </p:sp>
        <p:sp>
          <p:nvSpPr>
            <p:cNvPr id="17" name="TextBox 16">
              <a:extLst>
                <a:ext uri="{FF2B5EF4-FFF2-40B4-BE49-F238E27FC236}">
                  <a16:creationId xmlns:a16="http://schemas.microsoft.com/office/drawing/2014/main" id="{A40BDA9F-ACB1-5832-C74B-C3C7F4016AC0}"/>
                </a:ext>
              </a:extLst>
            </p:cNvPr>
            <p:cNvSpPr txBox="1"/>
            <p:nvPr/>
          </p:nvSpPr>
          <p:spPr>
            <a:xfrm rot="21016867">
              <a:off x="8554211" y="4717270"/>
              <a:ext cx="1893192" cy="369332"/>
            </a:xfrm>
            <a:prstGeom prst="rect">
              <a:avLst/>
            </a:prstGeom>
            <a:solidFill>
              <a:schemeClr val="accent6">
                <a:lumMod val="40000"/>
                <a:lumOff val="60000"/>
              </a:schemeClr>
            </a:solidFill>
          </p:spPr>
          <p:txBody>
            <a:bodyPr wrap="square">
              <a:spAutoFit/>
            </a:bodyPr>
            <a:lstStyle/>
            <a:p>
              <a:pPr algn="ctr"/>
              <a:r>
                <a:rPr lang="en-US" dirty="0" err="1"/>
                <a:t>Phương</a:t>
              </a:r>
              <a:r>
                <a:rPr lang="en-US" dirty="0"/>
                <a:t> </a:t>
              </a:r>
              <a:r>
                <a:rPr lang="en-US" dirty="0" err="1"/>
                <a:t>pháp</a:t>
              </a:r>
              <a:endParaRPr lang="en-US" dirty="0"/>
            </a:p>
          </p:txBody>
        </p:sp>
      </p:grpSp>
      <p:sp>
        <p:nvSpPr>
          <p:cNvPr id="3" name="Date Placeholder 2">
            <a:extLst>
              <a:ext uri="{FF2B5EF4-FFF2-40B4-BE49-F238E27FC236}">
                <a16:creationId xmlns:a16="http://schemas.microsoft.com/office/drawing/2014/main" id="{837DCD91-086E-0F85-1007-3563685BC3F7}"/>
              </a:ext>
            </a:extLst>
          </p:cNvPr>
          <p:cNvSpPr>
            <a:spLocks noGrp="1"/>
          </p:cNvSpPr>
          <p:nvPr>
            <p:ph type="dt" sz="half" idx="10"/>
          </p:nvPr>
        </p:nvSpPr>
        <p:spPr/>
        <p:txBody>
          <a:bodyPr/>
          <a:lstStyle/>
          <a:p>
            <a:fld id="{7448CD66-AEFB-411F-B191-994A834E4FFD}" type="datetimeyyyy">
              <a:rPr lang="en-US" smtClean="0"/>
              <a:t>2023</a:t>
            </a:fld>
            <a:endParaRPr lang="en-US"/>
          </a:p>
        </p:txBody>
      </p:sp>
    </p:spTree>
    <p:extLst>
      <p:ext uri="{BB962C8B-B14F-4D97-AF65-F5344CB8AC3E}">
        <p14:creationId xmlns:p14="http://schemas.microsoft.com/office/powerpoint/2010/main" val="12008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03E99-5E39-538F-ADAD-9A5BE920E2D6}"/>
              </a:ext>
            </a:extLst>
          </p:cNvPr>
          <p:cNvSpPr>
            <a:spLocks noGrp="1"/>
          </p:cNvSpPr>
          <p:nvPr>
            <p:ph idx="1"/>
          </p:nvPr>
        </p:nvSpPr>
        <p:spPr>
          <a:xfrm>
            <a:off x="479376" y="548680"/>
            <a:ext cx="11233248" cy="720080"/>
          </a:xfrm>
        </p:spPr>
        <p:txBody>
          <a:bodyPr numCol="2"/>
          <a:lstStyle/>
          <a:p>
            <a:pPr marL="571500" indent="-571500">
              <a:buFont typeface="+mj-lt"/>
              <a:buAutoNum type="romanUcPeriod"/>
            </a:pP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Kỹ</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năng</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lãnh</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đạo</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quản</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lý</a:t>
            </a:r>
            <a:endPar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28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407AB7AC-C85B-EA3C-9D89-EDA55623A0EC}"/>
              </a:ext>
            </a:extLst>
          </p:cNvPr>
          <p:cNvSpPr txBox="1">
            <a:spLocks/>
          </p:cNvSpPr>
          <p:nvPr/>
        </p:nvSpPr>
        <p:spPr bwMode="auto">
          <a:xfrm>
            <a:off x="1199456" y="1556792"/>
            <a:ext cx="10729192" cy="420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237398" indent="-237398" algn="l" rtl="0" eaLnBrk="1" fontAlgn="base" hangingPunct="1">
              <a:spcBef>
                <a:spcPct val="20000"/>
              </a:spcBef>
              <a:spcAft>
                <a:spcPct val="0"/>
              </a:spcAft>
              <a:buFont typeface="Arial" panose="020B0604020202020204" pitchFamily="34" charset="0"/>
              <a:buChar char="•"/>
              <a:defRPr sz="2216" kern="1200">
                <a:solidFill>
                  <a:srgbClr val="000099"/>
                </a:solidFill>
                <a:latin typeface="UTM Nokia Standard" pitchFamily="18" charset="0"/>
                <a:ea typeface="Tahoma" panose="020B0604030504040204" pitchFamily="34" charset="0"/>
                <a:cs typeface="Tahoma" panose="020B0604030504040204" pitchFamily="34" charset="0"/>
              </a:defRPr>
            </a:lvl1pPr>
            <a:lvl2pPr marL="514363" indent="-197832" algn="l" rtl="0" eaLnBrk="1" fontAlgn="base" hangingPunct="1">
              <a:spcBef>
                <a:spcPct val="20000"/>
              </a:spcBef>
              <a:spcAft>
                <a:spcPct val="0"/>
              </a:spcAft>
              <a:buFont typeface="Arial" panose="020B0604020202020204" pitchFamily="34" charset="0"/>
              <a:buChar char="–"/>
              <a:defRPr sz="1939" kern="1200">
                <a:solidFill>
                  <a:srgbClr val="000099"/>
                </a:solidFill>
                <a:latin typeface="UTM Nokia Standard" pitchFamily="18" charset="0"/>
                <a:ea typeface="Tahoma" panose="020B0604030504040204" pitchFamily="34" charset="0"/>
                <a:cs typeface="Tahoma" panose="020B0604030504040204" pitchFamily="34" charset="0"/>
              </a:defRPr>
            </a:lvl2pPr>
            <a:lvl3pPr marL="791327" indent="-158266" algn="l" rtl="0" eaLnBrk="1" fontAlgn="base" hangingPunct="1">
              <a:spcBef>
                <a:spcPct val="20000"/>
              </a:spcBef>
              <a:spcAft>
                <a:spcPct val="0"/>
              </a:spcAft>
              <a:buFont typeface="Arial" panose="020B0604020202020204" pitchFamily="34" charset="0"/>
              <a:buChar char="•"/>
              <a:defRPr sz="1661" kern="1200">
                <a:solidFill>
                  <a:srgbClr val="000099"/>
                </a:solidFill>
                <a:latin typeface="UTM Nokia Standard" pitchFamily="18" charset="0"/>
                <a:ea typeface="Tahoma" panose="020B0604030504040204" pitchFamily="34" charset="0"/>
                <a:cs typeface="Tahoma" panose="020B0604030504040204" pitchFamily="34" charset="0"/>
              </a:defRPr>
            </a:lvl3pPr>
            <a:lvl4pPr marL="1107859"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4pPr>
            <a:lvl5pPr marL="1424390"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5pPr>
            <a:lvl6pPr marL="1740920"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452"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98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51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9pPr>
          </a:lstStyle>
          <a:p>
            <a:pPr marL="692150" indent="-525463">
              <a:buFont typeface="+mj-lt"/>
              <a:buAutoNum type="arabicPeriod"/>
            </a:pPr>
            <a:r>
              <a:rPr lang="en-US" sz="2800" dirty="0" err="1">
                <a:latin typeface="Calibri" panose="020F0502020204030204" pitchFamily="34" charset="0"/>
                <a:ea typeface="Calibri" panose="020F0502020204030204" pitchFamily="34" charset="0"/>
                <a:cs typeface="Calibri" panose="020F0502020204030204" pitchFamily="34" charset="0"/>
              </a:rPr>
              <a:t>Lập</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kế</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hoạch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a:t>
            </a:r>
            <a:r>
              <a:rPr lang="en-US" sz="2800" dirty="0" err="1">
                <a:latin typeface="Calibri" panose="020F0502020204030204" pitchFamily="34" charset="0"/>
                <a:ea typeface="Calibri" panose="020F0502020204030204" pitchFamily="34" charset="0"/>
                <a:cs typeface="Calibri" panose="020F0502020204030204" pitchFamily="34" charset="0"/>
              </a:rPr>
              <a:t>Làm</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việc</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nhóm</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xây dựng mạng lưới</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en-US" sz="2800" dirty="0" err="1">
                <a:latin typeface="Calibri" panose="020F0502020204030204" pitchFamily="34" charset="0"/>
                <a:ea typeface="Calibri" panose="020F0502020204030204" pitchFamily="34" charset="0"/>
                <a:cs typeface="Calibri" panose="020F0502020204030204" pitchFamily="34" charset="0"/>
              </a:rPr>
              <a:t>Kỹ</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năng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ra</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quyết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a:t>
            </a:r>
            <a:r>
              <a:rPr lang="en-US" sz="2800" dirty="0" err="1">
                <a:latin typeface="Calibri" panose="020F0502020204030204" pitchFamily="34" charset="0"/>
                <a:ea typeface="Calibri" panose="020F0502020204030204" pitchFamily="34" charset="0"/>
                <a:cs typeface="Calibri" panose="020F0502020204030204" pitchFamily="34" charset="0"/>
              </a:rPr>
              <a:t>Tổ</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chức</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sự</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kiện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en-US" sz="2800" dirty="0" err="1">
                <a:latin typeface="Calibri" panose="020F0502020204030204" pitchFamily="34" charset="0"/>
                <a:ea typeface="Calibri" panose="020F0502020204030204" pitchFamily="34" charset="0"/>
                <a:cs typeface="Calibri" panose="020F0502020204030204" pitchFamily="34" charset="0"/>
              </a:rPr>
              <a:t>Kỹ</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năng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vận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động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nguồn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lực</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20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03E99-5E39-538F-ADAD-9A5BE920E2D6}"/>
              </a:ext>
            </a:extLst>
          </p:cNvPr>
          <p:cNvSpPr>
            <a:spLocks noGrp="1"/>
          </p:cNvSpPr>
          <p:nvPr>
            <p:ph idx="1"/>
          </p:nvPr>
        </p:nvSpPr>
        <p:spPr>
          <a:xfrm>
            <a:off x="407368" y="476672"/>
            <a:ext cx="11089232" cy="720080"/>
          </a:xfrm>
        </p:spPr>
        <p:txBody>
          <a:bodyPr/>
          <a:lstStyle/>
          <a:p>
            <a:pPr marL="857250" indent="-857250">
              <a:buFont typeface="+mj-lt"/>
              <a:buAutoNum type="romanUcPeriod" startAt="2"/>
            </a:pP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Kỹ</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năng</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bổ</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trợ</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kỹ</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năng</a:t>
            </a:r>
            <a:r>
              <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600" b="1" kern="1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mềm</a:t>
            </a:r>
            <a:endParaRPr lang="en-US" sz="36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1C683149-7AEF-7E19-0D04-591321A41968}"/>
              </a:ext>
            </a:extLst>
          </p:cNvPr>
          <p:cNvSpPr txBox="1">
            <a:spLocks/>
          </p:cNvSpPr>
          <p:nvPr/>
        </p:nvSpPr>
        <p:spPr bwMode="auto">
          <a:xfrm>
            <a:off x="911424" y="1628800"/>
            <a:ext cx="1101722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237398" indent="-237398" algn="l" rtl="0" eaLnBrk="1" fontAlgn="base" hangingPunct="1">
              <a:spcBef>
                <a:spcPct val="20000"/>
              </a:spcBef>
              <a:spcAft>
                <a:spcPct val="0"/>
              </a:spcAft>
              <a:buFont typeface="Arial" panose="020B0604020202020204" pitchFamily="34" charset="0"/>
              <a:buChar char="•"/>
              <a:defRPr sz="2216" kern="1200">
                <a:solidFill>
                  <a:srgbClr val="000099"/>
                </a:solidFill>
                <a:latin typeface="UTM Nokia Standard" pitchFamily="18" charset="0"/>
                <a:ea typeface="Tahoma" panose="020B0604030504040204" pitchFamily="34" charset="0"/>
                <a:cs typeface="Tahoma" panose="020B0604030504040204" pitchFamily="34" charset="0"/>
              </a:defRPr>
            </a:lvl1pPr>
            <a:lvl2pPr marL="514363" indent="-197832" algn="l" rtl="0" eaLnBrk="1" fontAlgn="base" hangingPunct="1">
              <a:spcBef>
                <a:spcPct val="20000"/>
              </a:spcBef>
              <a:spcAft>
                <a:spcPct val="0"/>
              </a:spcAft>
              <a:buFont typeface="Arial" panose="020B0604020202020204" pitchFamily="34" charset="0"/>
              <a:buChar char="–"/>
              <a:defRPr sz="1939" kern="1200">
                <a:solidFill>
                  <a:srgbClr val="000099"/>
                </a:solidFill>
                <a:latin typeface="UTM Nokia Standard" pitchFamily="18" charset="0"/>
                <a:ea typeface="Tahoma" panose="020B0604030504040204" pitchFamily="34" charset="0"/>
                <a:cs typeface="Tahoma" panose="020B0604030504040204" pitchFamily="34" charset="0"/>
              </a:defRPr>
            </a:lvl2pPr>
            <a:lvl3pPr marL="791327" indent="-158266" algn="l" rtl="0" eaLnBrk="1" fontAlgn="base" hangingPunct="1">
              <a:spcBef>
                <a:spcPct val="20000"/>
              </a:spcBef>
              <a:spcAft>
                <a:spcPct val="0"/>
              </a:spcAft>
              <a:buFont typeface="Arial" panose="020B0604020202020204" pitchFamily="34" charset="0"/>
              <a:buChar char="•"/>
              <a:defRPr sz="1661" kern="1200">
                <a:solidFill>
                  <a:srgbClr val="000099"/>
                </a:solidFill>
                <a:latin typeface="UTM Nokia Standard" pitchFamily="18" charset="0"/>
                <a:ea typeface="Tahoma" panose="020B0604030504040204" pitchFamily="34" charset="0"/>
                <a:cs typeface="Tahoma" panose="020B0604030504040204" pitchFamily="34" charset="0"/>
              </a:defRPr>
            </a:lvl3pPr>
            <a:lvl4pPr marL="1107859"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4pPr>
            <a:lvl5pPr marL="1424390" indent="-158266" algn="l" rtl="0" eaLnBrk="1" fontAlgn="base" hangingPunct="1">
              <a:spcBef>
                <a:spcPct val="20000"/>
              </a:spcBef>
              <a:spcAft>
                <a:spcPct val="0"/>
              </a:spcAft>
              <a:buFont typeface="Arial" panose="020B0604020202020204" pitchFamily="34" charset="0"/>
              <a:buChar char="»"/>
              <a:defRPr sz="1385" kern="1200">
                <a:solidFill>
                  <a:srgbClr val="000099"/>
                </a:solidFill>
                <a:latin typeface="UTM Nokia Standard" pitchFamily="18" charset="0"/>
                <a:ea typeface="Tahoma" panose="020B0604030504040204" pitchFamily="34" charset="0"/>
                <a:cs typeface="Tahoma" panose="020B0604030504040204" pitchFamily="34" charset="0"/>
              </a:defRPr>
            </a:lvl5pPr>
            <a:lvl6pPr marL="1740920"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452"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98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513" indent="-158266" algn="l" defTabSz="633062" rtl="0" eaLnBrk="1" latinLnBrk="0" hangingPunct="1">
              <a:spcBef>
                <a:spcPct val="20000"/>
              </a:spcBef>
              <a:buFont typeface="Arial" pitchFamily="34" charset="0"/>
              <a:buChar char="•"/>
              <a:defRPr sz="1385" kern="1200">
                <a:solidFill>
                  <a:schemeClr val="tx1"/>
                </a:solidFill>
                <a:latin typeface="+mn-lt"/>
                <a:ea typeface="+mn-ea"/>
                <a:cs typeface="+mn-cs"/>
              </a:defRPr>
            </a:lvl9pPr>
          </a:lstStyle>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a:t>
            </a:r>
            <a:r>
              <a:rPr lang="en-US" sz="2800" dirty="0" err="1">
                <a:latin typeface="Calibri" panose="020F0502020204030204" pitchFamily="34" charset="0"/>
                <a:ea typeface="Calibri" panose="020F0502020204030204" pitchFamily="34" charset="0"/>
                <a:cs typeface="Calibri" panose="020F0502020204030204" pitchFamily="34" charset="0"/>
              </a:rPr>
              <a:t>giao</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tiếp</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lắng nghe</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Kỹ năng quan sát</a:t>
            </a:r>
          </a:p>
          <a:p>
            <a:pPr marL="692150" indent="-525463">
              <a:buFont typeface="+mj-lt"/>
              <a:buAutoNum type="arabicPeriod"/>
            </a:pPr>
            <a:r>
              <a:rPr lang="en-US" sz="2800" dirty="0" err="1">
                <a:latin typeface="Calibri" panose="020F0502020204030204" pitchFamily="34" charset="0"/>
                <a:ea typeface="Calibri" panose="020F0502020204030204" pitchFamily="34" charset="0"/>
                <a:cs typeface="Calibri" panose="020F0502020204030204" pitchFamily="34" charset="0"/>
              </a:rPr>
              <a:t>Kỹ</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năng</a:t>
            </a:r>
            <a:r>
              <a:rPr lang="en-US" sz="2800" dirty="0">
                <a:latin typeface="Calibri" panose="020F0502020204030204" pitchFamily="34" charset="0"/>
                <a:ea typeface="Calibri" panose="020F0502020204030204" pitchFamily="34" charset="0"/>
                <a:cs typeface="Calibri" panose="020F0502020204030204" pitchFamily="34" charset="0"/>
              </a:rPr>
              <a:t> g</a:t>
            </a:r>
            <a:r>
              <a:rPr lang="vi-VN" sz="2800" dirty="0">
                <a:latin typeface="Calibri" panose="020F0502020204030204" pitchFamily="34" charset="0"/>
                <a:ea typeface="Calibri" panose="020F0502020204030204" pitchFamily="34" charset="0"/>
                <a:cs typeface="Calibri" panose="020F0502020204030204" pitchFamily="34" charset="0"/>
              </a:rPr>
              <a:t>iải quyết xung đột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vi-VN" sz="2800" dirty="0">
                <a:latin typeface="Calibri" panose="020F0502020204030204" pitchFamily="34" charset="0"/>
                <a:ea typeface="Calibri" panose="020F0502020204030204" pitchFamily="34" charset="0"/>
                <a:cs typeface="Calibri" panose="020F0502020204030204" pitchFamily="34" charset="0"/>
              </a:rPr>
              <a:t>Kỹ năng </a:t>
            </a:r>
            <a:r>
              <a:rPr lang="en-US" sz="2800" dirty="0" err="1">
                <a:latin typeface="Calibri" panose="020F0502020204030204" pitchFamily="34" charset="0"/>
                <a:ea typeface="Calibri" panose="020F0502020204030204" pitchFamily="34" charset="0"/>
                <a:cs typeface="Calibri" panose="020F0502020204030204" pitchFamily="34" charset="0"/>
              </a:rPr>
              <a:t>quản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lý</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thời</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gian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692150" indent="-525463">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trình bày</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err="1">
                <a:latin typeface="Calibri" panose="020F0502020204030204" pitchFamily="34" charset="0"/>
                <a:ea typeface="Calibri" panose="020F0502020204030204" pitchFamily="34" charset="0"/>
                <a:cs typeface="Calibri" panose="020F0502020204030204" pitchFamily="34" charset="0"/>
              </a:rPr>
              <a:t>truyền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thông</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836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03E99-5E39-538F-ADAD-9A5BE920E2D6}"/>
              </a:ext>
            </a:extLst>
          </p:cNvPr>
          <p:cNvSpPr>
            <a:spLocks noGrp="1"/>
          </p:cNvSpPr>
          <p:nvPr>
            <p:ph idx="1"/>
          </p:nvPr>
        </p:nvSpPr>
        <p:spPr>
          <a:xfrm>
            <a:off x="551384" y="692696"/>
            <a:ext cx="11233248" cy="5112568"/>
          </a:xfrm>
        </p:spPr>
        <p:txBody>
          <a:bodyPr/>
          <a:lstStyle/>
          <a:p>
            <a:pPr marL="571500" indent="-571500">
              <a:buFont typeface="+mj-lt"/>
              <a:buAutoNum type="romanUcPeriod" startAt="3"/>
            </a:pPr>
            <a:r>
              <a:rPr lang="de-DE" sz="3200" b="1"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Kỹ năng chuyên biệt/đặc thù theo lĩnh vực hoạt động của Hội</a:t>
            </a:r>
          </a:p>
          <a:p>
            <a:pPr marL="1204913" marR="0" indent="-581025">
              <a:lnSpc>
                <a:spcPct val="107000"/>
              </a:lnSpc>
              <a:buFont typeface="+mj-lt"/>
              <a:buAutoNum type="arabicPeriod"/>
            </a:pPr>
            <a:r>
              <a:rPr lang="de-DE" sz="2800" dirty="0">
                <a:latin typeface="Calibri" panose="020F0502020204030204" pitchFamily="34" charset="0"/>
                <a:ea typeface="Calibri" panose="020F0502020204030204" pitchFamily="34" charset="0"/>
                <a:cs typeface="Calibri" panose="020F0502020204030204" pitchFamily="34" charset="0"/>
              </a:rPr>
              <a:t>Kỹ năng Sơ cấp cứu</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4913" marR="0" indent="-581025">
              <a:lnSpc>
                <a:spcPct val="107000"/>
              </a:lnSpc>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truyền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thông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vận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động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hiến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máu</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tình</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nguyện</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4913" marR="0" indent="-581025">
              <a:lnSpc>
                <a:spcPct val="107000"/>
              </a:lnSpc>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truyền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thông</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4913" marR="0" indent="-581025">
              <a:lnSpc>
                <a:spcPct val="107000"/>
              </a:lnSpc>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vận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động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nguồn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lực</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4913" marR="0" indent="-581025">
              <a:lnSpc>
                <a:spcPct val="107000"/>
              </a:lnSpc>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công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tác</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xã</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hội</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nhân</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đạo</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tham</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vấn</a:t>
            </a:r>
            <a:r>
              <a:rPr lang="en-GB"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1204913" indent="-581025">
              <a:lnSpc>
                <a:spcPct val="107000"/>
              </a:lnSpc>
              <a:buFont typeface="+mj-lt"/>
              <a:buAutoNum type="arabicPeriod"/>
            </a:pPr>
            <a:r>
              <a:rPr lang="en-GB" sz="2800" dirty="0" err="1">
                <a:latin typeface="Calibri" panose="020F0502020204030204" pitchFamily="34" charset="0"/>
                <a:ea typeface="Calibri" panose="020F0502020204030204" pitchFamily="34" charset="0"/>
                <a:cs typeface="Calibri" panose="020F0502020204030204" pitchFamily="34" charset="0"/>
              </a:rPr>
              <a:t>Kỹ</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năng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trong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phòng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ngừa</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ứng</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phó</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thảm</a:t>
            </a:r>
            <a:r>
              <a:rPr lang="en-GB" sz="2800" dirty="0">
                <a:latin typeface="Calibri" panose="020F0502020204030204" pitchFamily="34" charset="0"/>
                <a:ea typeface="Calibri" panose="020F0502020204030204" pitchFamily="34" charset="0"/>
                <a:cs typeface="Calibri" panose="020F0502020204030204" pitchFamily="34" charset="0"/>
              </a:rPr>
              <a:t> </a:t>
            </a:r>
            <a:r>
              <a:rPr lang="en-GB" sz="2800" dirty="0" err="1">
                <a:latin typeface="Calibri" panose="020F0502020204030204" pitchFamily="34" charset="0"/>
                <a:ea typeface="Calibri" panose="020F0502020204030204" pitchFamily="34" charset="0"/>
                <a:cs typeface="Calibri" panose="020F0502020204030204" pitchFamily="34" charset="0"/>
              </a:rPr>
              <a:t>họa</a:t>
            </a:r>
            <a:endParaRPr lang="en-GB" sz="2800" dirty="0">
              <a:latin typeface="Calibri" panose="020F0502020204030204" pitchFamily="34" charset="0"/>
              <a:ea typeface="Calibri" panose="020F0502020204030204" pitchFamily="34" charset="0"/>
              <a:cs typeface="Calibri" panose="020F0502020204030204" pitchFamily="34" charset="0"/>
            </a:endParaRPr>
          </a:p>
          <a:p>
            <a:pPr marL="1204913" indent="-581025">
              <a:lnSpc>
                <a:spcPct val="107000"/>
              </a:lnSpc>
              <a:buFont typeface="+mj-lt"/>
              <a:buAutoNum type="arabicPeriod"/>
            </a:pPr>
            <a:r>
              <a:rPr lang="pt-BR" sz="2800" dirty="0">
                <a:latin typeface="Calibri" panose="020F0502020204030204" pitchFamily="34" charset="0"/>
                <a:ea typeface="Calibri" panose="020F0502020204030204" pitchFamily="34" charset="0"/>
                <a:cs typeface="Calibri" panose="020F0502020204030204" pitchFamily="34" charset="0"/>
              </a:rPr>
              <a:t>Kỹ năng truyền thông, viết tin bài, sử dụng mạng xã hội,...</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0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F82CD6-772A-EDBC-EBF4-120A66939AE7}"/>
              </a:ext>
            </a:extLst>
          </p:cNvPr>
          <p:cNvSpPr>
            <a:spLocks noGrp="1"/>
          </p:cNvSpPr>
          <p:nvPr>
            <p:ph type="pic" sz="quarter" idx="10"/>
          </p:nvPr>
        </p:nvSpPr>
        <p:spPr>
          <a:xfrm>
            <a:off x="1" y="0"/>
            <a:ext cx="4992915" cy="6165304"/>
          </a:xfrm>
        </p:spPr>
      </p:sp>
      <p:sp>
        <p:nvSpPr>
          <p:cNvPr id="6" name="TextBox 5">
            <a:extLst>
              <a:ext uri="{FF2B5EF4-FFF2-40B4-BE49-F238E27FC236}">
                <a16:creationId xmlns:a16="http://schemas.microsoft.com/office/drawing/2014/main" id="{053C0626-A726-CB3C-5A1D-99E6FDBA911B}"/>
              </a:ext>
            </a:extLst>
          </p:cNvPr>
          <p:cNvSpPr txBox="1"/>
          <p:nvPr/>
        </p:nvSpPr>
        <p:spPr>
          <a:xfrm>
            <a:off x="3359696" y="2564904"/>
            <a:ext cx="8832304" cy="923330"/>
          </a:xfrm>
          <a:prstGeom prst="rect">
            <a:avLst/>
          </a:prstGeom>
          <a:noFill/>
        </p:spPr>
        <p:txBody>
          <a:bodyPr wrap="square">
            <a:spAutoFit/>
          </a:bodyPr>
          <a:lstStyle/>
          <a:p>
            <a:pPr algn="ctr"/>
            <a:r>
              <a:rPr lang="vi-VN" sz="5400" b="1" dirty="0">
                <a:solidFill>
                  <a:srgbClr val="002060"/>
                </a:solidFill>
                <a:effectLst/>
                <a:latin typeface="+mj-lt"/>
                <a:ea typeface="Calibri" panose="020F0502020204030204" pitchFamily="34" charset="0"/>
                <a:cs typeface="Calibri" panose="020F0502020204030204" pitchFamily="34" charset="0"/>
              </a:rPr>
              <a:t>NHÓM KỸ NĂNG </a:t>
            </a:r>
            <a:r>
              <a:rPr lang="de-DE" sz="5400" b="1" dirty="0">
                <a:solidFill>
                  <a:srgbClr val="002060"/>
                </a:solidFill>
                <a:effectLst/>
                <a:latin typeface="+mj-lt"/>
                <a:ea typeface="Calibri" panose="020F0502020204030204" pitchFamily="34" charset="0"/>
                <a:cs typeface="Calibri" panose="020F0502020204030204" pitchFamily="34" charset="0"/>
              </a:rPr>
              <a:t>QUẢN LÝ</a:t>
            </a:r>
            <a:endParaRPr lang="en-US" sz="5400" b="1" dirty="0">
              <a:solidFill>
                <a:srgbClr val="00206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456042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ACEB-E5B7-E816-BB20-F29A75891C8A}"/>
              </a:ext>
            </a:extLst>
          </p:cNvPr>
          <p:cNvSpPr>
            <a:spLocks noGrp="1"/>
          </p:cNvSpPr>
          <p:nvPr>
            <p:ph type="title"/>
          </p:nvPr>
        </p:nvSpPr>
        <p:spPr/>
        <p:txBody>
          <a:bodyPr>
            <a:normAutofit/>
          </a:bodyPr>
          <a:lstStyle/>
          <a:p>
            <a:pPr algn="l"/>
            <a:r>
              <a:rPr lang="en-GB" sz="4000" b="1" kern="1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1. </a:t>
            </a:r>
            <a:r>
              <a:rPr lang="en-GB" sz="4000" b="1" kern="1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Kỹ</a:t>
            </a:r>
            <a:r>
              <a:rPr lang="en-GB" sz="4000" b="1" kern="1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năng</a:t>
            </a:r>
            <a:r>
              <a:rPr lang="en-GB" sz="4000" b="1" kern="1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lập</a:t>
            </a:r>
            <a:r>
              <a:rPr lang="en-GB" sz="4000" b="1" kern="1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kế</a:t>
            </a:r>
            <a:r>
              <a:rPr lang="en-GB" sz="4000" b="1" kern="1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hoạch</a:t>
            </a:r>
            <a:endParaRPr lang="en-US" sz="4000" b="1" dirty="0">
              <a:solidFill>
                <a:schemeClr val="accent3">
                  <a:lumMod val="50000"/>
                </a:schemeClr>
              </a:solidFill>
            </a:endParaRPr>
          </a:p>
        </p:txBody>
      </p:sp>
      <p:sp>
        <p:nvSpPr>
          <p:cNvPr id="3" name="Content Placeholder 2">
            <a:extLst>
              <a:ext uri="{FF2B5EF4-FFF2-40B4-BE49-F238E27FC236}">
                <a16:creationId xmlns:a16="http://schemas.microsoft.com/office/drawing/2014/main" id="{AD111911-0EAA-2BEE-EADE-F8EFC713A0E5}"/>
              </a:ext>
            </a:extLst>
          </p:cNvPr>
          <p:cNvSpPr>
            <a:spLocks noGrp="1"/>
          </p:cNvSpPr>
          <p:nvPr>
            <p:ph idx="1"/>
          </p:nvPr>
        </p:nvSpPr>
        <p:spPr/>
        <p:txBody>
          <a:bodyPr/>
          <a:lstStyle/>
          <a:p>
            <a:pPr algn="just"/>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Kế hoạch </a:t>
            </a:r>
            <a:r>
              <a:rPr lang="pt-BR"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là</a:t>
            </a: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tập hợp những hoạt động, công việc được sắp xếp theo một trình tự nhất định và sẽ được thực hiện với một nguồn lực, trong thời gian được định trước để đạt được mục tiêu đề ra. Lập kế hoạch có thể được xem là một tiến trình lựa chọn hành động và xác định các bước ưu tiên để làm thay đổi một tình huống nào đó theo hướng tốt hơn.</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820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11387-567A-7EE0-9733-7A7249B4B8B6}"/>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8 bước lập kế hoạch công việc chi tiết, hiệu quả</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3A4D305B-12FB-C5DB-F27C-AB3CB15C97D1}"/>
              </a:ext>
            </a:extLst>
          </p:cNvPr>
          <p:cNvSpPr>
            <a:spLocks noGrp="1"/>
          </p:cNvSpPr>
          <p:nvPr>
            <p:ph idx="1"/>
          </p:nvPr>
        </p:nvSpPr>
        <p:spPr>
          <a:xfrm>
            <a:off x="911424" y="1268760"/>
            <a:ext cx="10801200" cy="4680520"/>
          </a:xfrm>
        </p:spPr>
        <p:txBody>
          <a:bodyPr/>
          <a:lstStyle/>
          <a:p>
            <a:pPr marL="0" indent="0">
              <a:spcBef>
                <a:spcPts val="600"/>
              </a:spcBef>
              <a:spcAft>
                <a:spcPts val="600"/>
              </a:spcAft>
              <a:buNone/>
            </a:pPr>
            <a:r>
              <a:rPr lang="vi-VN" sz="28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Bước 1.</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Chia nhỏ kế hoạch theo ngày/tuần/quý/năm</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2.</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Xác định mục tiêu công việc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3.</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Liệt kê những công việc cần làm</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pt-BR"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4</a:t>
            </a: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pt-BR"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Sắp xếp đầu mục công việc theo thứ tự ưu tiên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pt-BR"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5</a:t>
            </a: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pt-BR"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Phân bổ nguồn nhân lực hợp lý</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pt-BR"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6</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pt-BR"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Triển khai công việc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pt-BR"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7</a:t>
            </a: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pt-BR"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Linh hoạt ứng phó với các vấn đề không mong muốn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None/>
            </a:pPr>
            <a:r>
              <a:rPr lang="pt-BR"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Bước 8</a:t>
            </a:r>
            <a:r>
              <a:rPr lang="vi-VN"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pt-BR" sz="2800" spc="-1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Đo lường, đánh giá năng lực sau mỗi tuần</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Action Button: Go Forward or Next 3">
            <a:hlinkClick r:id="rId2" action="ppaction://hlinksldjump" highlightClick="1"/>
            <a:extLst>
              <a:ext uri="{FF2B5EF4-FFF2-40B4-BE49-F238E27FC236}">
                <a16:creationId xmlns:a16="http://schemas.microsoft.com/office/drawing/2014/main" id="{3F70FE6D-3F9C-D3B1-C655-4C2A84544D6C}"/>
              </a:ext>
            </a:extLst>
          </p:cNvPr>
          <p:cNvSpPr/>
          <p:nvPr/>
        </p:nvSpPr>
        <p:spPr>
          <a:xfrm>
            <a:off x="6456040" y="2060848"/>
            <a:ext cx="216024" cy="144016"/>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Go Forward or Next 4">
            <a:hlinkClick r:id="rId3" action="ppaction://hlinksldjump" highlightClick="1"/>
            <a:extLst>
              <a:ext uri="{FF2B5EF4-FFF2-40B4-BE49-F238E27FC236}">
                <a16:creationId xmlns:a16="http://schemas.microsoft.com/office/drawing/2014/main" id="{B6398023-6E25-581B-E517-3CD2843AC30D}"/>
              </a:ext>
            </a:extLst>
          </p:cNvPr>
          <p:cNvSpPr/>
          <p:nvPr/>
        </p:nvSpPr>
        <p:spPr>
          <a:xfrm>
            <a:off x="7320136" y="3789040"/>
            <a:ext cx="216024" cy="216024"/>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rId4" action="ppaction://hlinksldjump" highlightClick="1"/>
            <a:extLst>
              <a:ext uri="{FF2B5EF4-FFF2-40B4-BE49-F238E27FC236}">
                <a16:creationId xmlns:a16="http://schemas.microsoft.com/office/drawing/2014/main" id="{241835A4-107D-5BDA-EBCC-A2153C2A67F7}"/>
              </a:ext>
            </a:extLst>
          </p:cNvPr>
          <p:cNvSpPr/>
          <p:nvPr/>
        </p:nvSpPr>
        <p:spPr>
          <a:xfrm>
            <a:off x="10128448" y="5949280"/>
            <a:ext cx="216024" cy="216024"/>
          </a:xfrm>
          <a:prstGeom prst="actionButtonForwardNex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9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1000"/>
                                        <p:tgtEl>
                                          <p:spTgt spid="3">
                                            <p:txEl>
                                              <p:pRg st="7" end="7"/>
                                            </p:txEl>
                                          </p:spTgt>
                                        </p:tgtEl>
                                      </p:cBhvr>
                                    </p:animEffect>
                                    <p:anim calcmode="lin" valueType="num">
                                      <p:cBhvr>
                                        <p:cTn id="6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1000"/>
                                        <p:tgtEl>
                                          <p:spTgt spid="6"/>
                                        </p:tgtEl>
                                      </p:cBhvr>
                                    </p:animEffect>
                                    <p:anim calcmode="lin" valueType="num">
                                      <p:cBhvr>
                                        <p:cTn id="72" dur="1000" fill="hold"/>
                                        <p:tgtEl>
                                          <p:spTgt spid="6"/>
                                        </p:tgtEl>
                                        <p:attrNameLst>
                                          <p:attrName>ppt_x</p:attrName>
                                        </p:attrNameLst>
                                      </p:cBhvr>
                                      <p:tavLst>
                                        <p:tav tm="0">
                                          <p:val>
                                            <p:strVal val="#ppt_x"/>
                                          </p:val>
                                        </p:tav>
                                        <p:tav tm="100000">
                                          <p:val>
                                            <p:strVal val="#ppt_x"/>
                                          </p:val>
                                        </p:tav>
                                      </p:tavLst>
                                    </p:anim>
                                    <p:anim calcmode="lin" valueType="num">
                                      <p:cBhvr>
                                        <p:cTn id="7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8CFE-B6EE-E6C0-A3AD-64AF45B74BC9}"/>
              </a:ext>
            </a:extLst>
          </p:cNvPr>
          <p:cNvSpPr>
            <a:spLocks noGrp="1"/>
          </p:cNvSpPr>
          <p:nvPr>
            <p:ph type="title"/>
          </p:nvPr>
        </p:nvSpPr>
        <p:spPr/>
        <p:txBody>
          <a:bodyPr vert="horz" lIns="91440" tIns="45720" rIns="91440" bIns="45720" rtlCol="0" anchor="ctr">
            <a:normAutofit/>
          </a:bodyPr>
          <a:lstStyle/>
          <a:p>
            <a:pPr algn="l"/>
            <a:r>
              <a:rPr lang="de-DE"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2. Kỹ năng làm việc nhóm</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F49085F-6746-4199-0DD3-5F6556820E2B}"/>
              </a:ext>
            </a:extLst>
          </p:cNvPr>
          <p:cNvSpPr>
            <a:spLocks noGrp="1"/>
          </p:cNvSpPr>
          <p:nvPr>
            <p:ph idx="1"/>
          </p:nvPr>
        </p:nvSpPr>
        <p:spPr>
          <a:xfrm>
            <a:off x="479376" y="1268760"/>
            <a:ext cx="11377264" cy="4896544"/>
          </a:xfrm>
        </p:spPr>
        <p:txBody>
          <a:bodyPr/>
          <a:lstStyle/>
          <a:p>
            <a:pPr marL="0" indent="0" algn="just">
              <a:buNone/>
            </a:pP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Kỹ năng làm việc nhóm (Teamwork skills) là khả năng xây dựng và duy trì mối quan hệ hợp tác giữa các thành viên trong đội để hoàn thành mục tiêu chung. Mỗi cá nhân sẽ cùng nhau đóng góp, hỗ trợ lẫn nhau để công việc đạt hiệu quả cao nhất.</a:t>
            </a:r>
            <a:r>
              <a:rPr lang="vi-VN"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300"/>
              </a:spcBef>
              <a:spcAft>
                <a:spcPts val="300"/>
              </a:spcAft>
              <a:buNone/>
            </a:pPr>
            <a:r>
              <a:rPr lang="vi-VN" sz="28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Làm việc nhóm mang lại những lợi ích cơ bản sau:</a:t>
            </a:r>
            <a:endParaRPr lang="en-US" sz="2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149350" lvl="2" indent="-515938" algn="just">
              <a:spcBef>
                <a:spcPts val="300"/>
              </a:spcBef>
              <a:spcAft>
                <a:spcPts val="300"/>
              </a:spcAft>
            </a:pPr>
            <a:r>
              <a:rPr lang="vi-VN"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Giúp giải quyết vấn đề hiệu quả hơn. </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149350" lvl="2" indent="-515938" algn="just">
              <a:spcBef>
                <a:spcPts val="300"/>
              </a:spcBef>
              <a:spcAft>
                <a:spcPts val="300"/>
              </a:spcAft>
            </a:pPr>
            <a:r>
              <a:rPr lang="vi-VN"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Khơi dậy tiềm năng sáng tạo và đổi mới.</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149350" lvl="2" indent="-515938" algn="just">
              <a:spcBef>
                <a:spcPts val="300"/>
              </a:spcBef>
              <a:spcAft>
                <a:spcPts val="300"/>
              </a:spcAft>
            </a:pPr>
            <a:r>
              <a:rPr lang="vi-VN"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Thúc đẩy phát triển cá nhân.</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149350" lvl="2" indent="-515938" algn="just">
              <a:spcBef>
                <a:spcPts val="300"/>
              </a:spcBef>
              <a:spcAft>
                <a:spcPts val="300"/>
              </a:spcAft>
            </a:pPr>
            <a:r>
              <a:rPr lang="vi-VN"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Giảm áp lực công việc. </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149350" lvl="2" indent="-515938" algn="just">
              <a:spcBef>
                <a:spcPts val="300"/>
              </a:spcBef>
              <a:spcAft>
                <a:spcPts val="300"/>
              </a:spcAft>
            </a:pPr>
            <a:r>
              <a:rPr lang="vi-VN"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Xây dựng sự kết nối. </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1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93D36-9BD0-7B5F-B5FE-6D01A2B73D25}"/>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Phương pháp làm việc nhóm hiệu quả</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47787D3E-F365-7923-107F-29B48AE9A214}"/>
              </a:ext>
            </a:extLst>
          </p:cNvPr>
          <p:cNvSpPr>
            <a:spLocks noGrp="1"/>
          </p:cNvSpPr>
          <p:nvPr>
            <p:ph idx="1"/>
          </p:nvPr>
        </p:nvSpPr>
        <p:spPr>
          <a:xfrm>
            <a:off x="1271464" y="1124744"/>
            <a:ext cx="10441160" cy="49685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Xác định rõ mục tiêu chung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Luôn lắng nghe người khác nói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Thúc đẩy sự giao tiếp giữa các thành viên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Tôn trọng ý kiến của các thành viên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Phân công công việc trong nhóm rõ ràng, hợp lý</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Luôn đúng giờ</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Luôn đoàn kết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Tránh sự tiêu cực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Trưởng nhóm gương mẫu, vững vàng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Hãy dành lời khen, lời động viên cho nhau</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8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59896" y="1916832"/>
            <a:ext cx="6840760" cy="4104456"/>
          </a:xfrm>
          <a:solidFill>
            <a:schemeClr val="accent5">
              <a:lumMod val="20000"/>
              <a:lumOff val="80000"/>
              <a:alpha val="0"/>
            </a:schemeClr>
          </a:solidFill>
        </p:spPr>
        <p:txBody>
          <a:bodyPr/>
          <a:lstStyle/>
          <a:p>
            <a:pPr marL="342900" marR="0" lvl="0" indent="-342900" algn="just">
              <a:lnSpc>
                <a:spcPct val="115000"/>
              </a:lnSpc>
              <a:spcBef>
                <a:spcPts val="0"/>
              </a:spcBef>
              <a:spcAft>
                <a:spcPts val="600"/>
              </a:spcAft>
              <a:buFont typeface="+mj-lt"/>
              <a:buAutoNum type="arabicPeriod"/>
              <a:tabLst>
                <a:tab pos="457200" algn="l"/>
              </a:tabLst>
            </a:pPr>
            <a:r>
              <a:rPr lang="en-US" sz="2200" i="1" dirty="0" err="1">
                <a:effectLst/>
                <a:latin typeface="Calibri" panose="020F0502020204030204" pitchFamily="34" charset="0"/>
                <a:ea typeface="Calibri" panose="020F0502020204030204" pitchFamily="34" charset="0"/>
                <a:cs typeface="Calibri" panose="020F0502020204030204" pitchFamily="34" charset="0"/>
              </a:rPr>
              <a:t>Xác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đinh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được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những</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kỹ</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năng</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cơ</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bản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cần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thiết</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dành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cho</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tình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nguyện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viên</a:t>
            </a:r>
            <a:r>
              <a:rPr lang="en-US" sz="2200" i="1" dirty="0">
                <a:effectLst/>
                <a:latin typeface="Calibri" panose="020F0502020204030204" pitchFamily="34" charset="0"/>
                <a:ea typeface="Calibri" panose="020F0502020204030204" pitchFamily="34" charset="0"/>
                <a:cs typeface="Calibri" panose="020F0502020204030204" pitchFamily="34" charset="0"/>
              </a:rPr>
              <a:t> và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thủ</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lĩnh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tình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nguyện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viên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khi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tham</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gia</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hoạt</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động</a:t>
            </a:r>
            <a:r>
              <a:rPr lang="en-US" sz="2200" i="1" dirty="0">
                <a:effectLst/>
                <a:latin typeface="Calibri" panose="020F0502020204030204" pitchFamily="34" charset="0"/>
                <a:ea typeface="Calibri" panose="020F0502020204030204" pitchFamily="34" charset="0"/>
                <a:cs typeface="Calibri" panose="020F0502020204030204" pitchFamily="34" charset="0"/>
              </a:rPr>
              <a:t> của </a:t>
            </a:r>
            <a:r>
              <a:rPr lang="en-US" sz="2200" i="1" dirty="0" err="1">
                <a:effectLst/>
                <a:latin typeface="Calibri" panose="020F0502020204030204" pitchFamily="34" charset="0"/>
                <a:ea typeface="Calibri" panose="020F0502020204030204" pitchFamily="34" charset="0"/>
                <a:cs typeface="Calibri" panose="020F0502020204030204" pitchFamily="34" charset="0"/>
              </a:rPr>
              <a:t>Hội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Chữ</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thập</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đỏ</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Việt</a:t>
            </a:r>
            <a:r>
              <a:rPr lang="en-US" sz="2200" i="1" dirty="0">
                <a:effectLst/>
                <a:latin typeface="Calibri" panose="020F0502020204030204" pitchFamily="34" charset="0"/>
                <a:ea typeface="Calibri" panose="020F0502020204030204" pitchFamily="34" charset="0"/>
                <a:cs typeface="Calibri" panose="020F0502020204030204" pitchFamily="34" charset="0"/>
              </a:rPr>
              <a:t> Nam</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tabLst>
                <a:tab pos="457200" algn="l"/>
              </a:tabLst>
            </a:pPr>
            <a:r>
              <a:rPr lang="en-US" sz="2200" i="1" dirty="0" err="1">
                <a:effectLst/>
                <a:latin typeface="Calibri" panose="020F0502020204030204" pitchFamily="34" charset="0"/>
                <a:ea typeface="Calibri" panose="020F0502020204030204" pitchFamily="34" charset="0"/>
                <a:cs typeface="Calibri" panose="020F0502020204030204" pitchFamily="34" charset="0"/>
              </a:rPr>
              <a:t>Thực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hành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rèn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luyện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kỹ</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năng</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cơ</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bản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cần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thiết</a:t>
            </a:r>
            <a:r>
              <a:rPr lang="en-US" sz="2200" i="1" dirty="0">
                <a:effectLst/>
                <a:latin typeface="Calibri" panose="020F0502020204030204" pitchFamily="34" charset="0"/>
                <a:ea typeface="Calibri" panose="020F0502020204030204" pitchFamily="34" charset="0"/>
                <a:cs typeface="Calibri" panose="020F0502020204030204" pitchFamily="34" charset="0"/>
              </a:rPr>
              <a:t> của </a:t>
            </a:r>
            <a:r>
              <a:rPr lang="en-US" sz="2200" i="1" dirty="0" err="1">
                <a:effectLst/>
                <a:latin typeface="Calibri" panose="020F0502020204030204" pitchFamily="34" charset="0"/>
                <a:ea typeface="Calibri" panose="020F0502020204030204" pitchFamily="34" charset="0"/>
                <a:cs typeface="Calibri" panose="020F0502020204030204" pitchFamily="34" charset="0"/>
              </a:rPr>
              <a:t>tình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nguyện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viên</a:t>
            </a:r>
            <a:r>
              <a:rPr lang="en-US" sz="2200" i="1" dirty="0">
                <a:effectLst/>
                <a:latin typeface="Calibri" panose="020F0502020204030204" pitchFamily="34" charset="0"/>
                <a:ea typeface="Calibri" panose="020F0502020204030204" pitchFamily="34" charset="0"/>
                <a:cs typeface="Calibri" panose="020F0502020204030204" pitchFamily="34" charset="0"/>
              </a:rPr>
              <a:t> và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thủ</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lĩnh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tình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nguyện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viên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khi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tham</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gia</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hoạt</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động</a:t>
            </a:r>
            <a:r>
              <a:rPr lang="en-US" sz="2200" i="1" dirty="0">
                <a:effectLst/>
                <a:latin typeface="Calibri" panose="020F0502020204030204" pitchFamily="34" charset="0"/>
                <a:ea typeface="Calibri" panose="020F0502020204030204" pitchFamily="34" charset="0"/>
                <a:cs typeface="Calibri" panose="020F0502020204030204" pitchFamily="34" charset="0"/>
              </a:rPr>
              <a:t> của </a:t>
            </a:r>
            <a:r>
              <a:rPr lang="en-US" sz="2200" i="1" dirty="0" err="1">
                <a:effectLst/>
                <a:latin typeface="Calibri" panose="020F0502020204030204" pitchFamily="34" charset="0"/>
                <a:ea typeface="Calibri" panose="020F0502020204030204" pitchFamily="34" charset="0"/>
                <a:cs typeface="Calibri" panose="020F0502020204030204" pitchFamily="34" charset="0"/>
              </a:rPr>
              <a:t>Hội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Chữ</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thập</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đỏ</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Việt</a:t>
            </a:r>
            <a:r>
              <a:rPr lang="en-US" sz="2200" i="1" dirty="0">
                <a:effectLst/>
                <a:latin typeface="Calibri" panose="020F0502020204030204" pitchFamily="34" charset="0"/>
                <a:ea typeface="Calibri" panose="020F0502020204030204" pitchFamily="34" charset="0"/>
                <a:cs typeface="Calibri" panose="020F0502020204030204" pitchFamily="34" charset="0"/>
              </a:rPr>
              <a:t> Nam</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tabLst>
                <a:tab pos="457200" algn="l"/>
              </a:tabLst>
            </a:pPr>
            <a:r>
              <a:rPr lang="en-US" sz="2200" i="1" dirty="0" err="1">
                <a:effectLst/>
                <a:latin typeface="Calibri" panose="020F0502020204030204" pitchFamily="34" charset="0"/>
                <a:ea typeface="Calibri" panose="020F0502020204030204" pitchFamily="34" charset="0"/>
                <a:cs typeface="Calibri" panose="020F0502020204030204" pitchFamily="34" charset="0"/>
              </a:rPr>
              <a:t>Xác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định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được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vai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trò</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trách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nhiệm</a:t>
            </a:r>
            <a:r>
              <a:rPr lang="en-US" sz="2200" i="1" dirty="0">
                <a:effectLst/>
                <a:latin typeface="Calibri" panose="020F0502020204030204" pitchFamily="34" charset="0"/>
                <a:ea typeface="Calibri" panose="020F0502020204030204" pitchFamily="34" charset="0"/>
                <a:cs typeface="Calibri" panose="020F0502020204030204" pitchFamily="34" charset="0"/>
              </a:rPr>
              <a:t> của </a:t>
            </a:r>
            <a:r>
              <a:rPr lang="en-US" sz="2200" i="1" dirty="0" err="1">
                <a:effectLst/>
                <a:latin typeface="Calibri" panose="020F0502020204030204" pitchFamily="34" charset="0"/>
                <a:ea typeface="Calibri" panose="020F0502020204030204" pitchFamily="34" charset="0"/>
                <a:cs typeface="Calibri" panose="020F0502020204030204" pitchFamily="34" charset="0"/>
              </a:rPr>
              <a:t>tình</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nguyện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viên</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Chữ</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thập</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đỏ</a:t>
            </a:r>
            <a:r>
              <a:rPr lang="en-US" sz="2200" i="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600"/>
              </a:spcAft>
              <a:buFont typeface="+mj-lt"/>
              <a:buAutoNum type="arabicPeriod"/>
              <a:tabLst>
                <a:tab pos="457200" algn="l"/>
              </a:tabLst>
            </a:pPr>
            <a:r>
              <a:rPr lang="en-US" sz="2200" i="1" dirty="0">
                <a:effectLst/>
                <a:latin typeface="Calibri" panose="020F0502020204030204" pitchFamily="34" charset="0"/>
                <a:ea typeface="Calibri" panose="020F0502020204030204" pitchFamily="34" charset="0"/>
                <a:cs typeface="Calibri" panose="020F0502020204030204" pitchFamily="34" charset="0"/>
              </a:rPr>
              <a:t>Có </a:t>
            </a:r>
            <a:r>
              <a:rPr lang="en-US" sz="2200" i="1" dirty="0" err="1">
                <a:effectLst/>
                <a:latin typeface="Calibri" panose="020F0502020204030204" pitchFamily="34" charset="0"/>
                <a:ea typeface="Calibri" panose="020F0502020204030204" pitchFamily="34" charset="0"/>
                <a:cs typeface="Calibri" panose="020F0502020204030204" pitchFamily="34" charset="0"/>
              </a:rPr>
              <a:t>tác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phong</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đúng</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mực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tôn</a:t>
            </a:r>
            <a:r>
              <a:rPr lang="en-US" sz="2200" i="1" dirty="0">
                <a:effectLst/>
                <a:latin typeface="Calibri" panose="020F0502020204030204" pitchFamily="34" charset="0"/>
                <a:ea typeface="Calibri" panose="020F0502020204030204" pitchFamily="34" charset="0"/>
                <a:cs typeface="Calibri" panose="020F0502020204030204" pitchFamily="34" charset="0"/>
              </a:rPr>
              <a:t> trọng và </a:t>
            </a:r>
            <a:r>
              <a:rPr lang="en-US" sz="2200" i="1" dirty="0" err="1">
                <a:effectLst/>
                <a:latin typeface="Calibri" panose="020F0502020204030204" pitchFamily="34" charset="0"/>
                <a:ea typeface="Calibri" panose="020F0502020204030204" pitchFamily="34" charset="0"/>
                <a:cs typeface="Calibri" panose="020F0502020204030204" pitchFamily="34" charset="0"/>
              </a:rPr>
              <a:t>hợp</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khi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tham</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gia</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các</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hoạt</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động</a:t>
            </a:r>
            <a:r>
              <a:rPr lang="en-US" sz="2200" i="1" dirty="0">
                <a:effectLst/>
                <a:latin typeface="Calibri" panose="020F0502020204030204" pitchFamily="34" charset="0"/>
                <a:ea typeface="Calibri" panose="020F0502020204030204" pitchFamily="34" charset="0"/>
                <a:cs typeface="Calibri" panose="020F0502020204030204" pitchFamily="34" charset="0"/>
              </a:rPr>
              <a:t> của </a:t>
            </a:r>
            <a:r>
              <a:rPr lang="en-US" sz="2200" i="1" dirty="0" err="1">
                <a:effectLst/>
                <a:latin typeface="Calibri" panose="020F0502020204030204" pitchFamily="34" charset="0"/>
                <a:ea typeface="Calibri" panose="020F0502020204030204" pitchFamily="34" charset="0"/>
                <a:cs typeface="Calibri" panose="020F0502020204030204" pitchFamily="34" charset="0"/>
              </a:rPr>
              <a:t>Hội</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Chữ</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thập</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đỏ</a:t>
            </a:r>
            <a:r>
              <a:rPr lang="en-US" sz="2200" i="1" dirty="0">
                <a:effectLst/>
                <a:latin typeface="Calibri" panose="020F0502020204030204" pitchFamily="34" charset="0"/>
                <a:ea typeface="Calibri" panose="020F0502020204030204" pitchFamily="34" charset="0"/>
                <a:cs typeface="Calibri" panose="020F0502020204030204" pitchFamily="34" charset="0"/>
              </a:rPr>
              <a:t> </a:t>
            </a:r>
            <a:r>
              <a:rPr lang="en-US" sz="2200" i="1" dirty="0" err="1">
                <a:effectLst/>
                <a:latin typeface="Calibri" panose="020F0502020204030204" pitchFamily="34" charset="0"/>
                <a:ea typeface="Calibri" panose="020F0502020204030204" pitchFamily="34" charset="0"/>
                <a:cs typeface="Calibri" panose="020F0502020204030204" pitchFamily="34" charset="0"/>
              </a:rPr>
              <a:t>Việt</a:t>
            </a:r>
            <a:r>
              <a:rPr lang="en-US" sz="2200" i="1" dirty="0">
                <a:effectLst/>
                <a:latin typeface="Calibri" panose="020F0502020204030204" pitchFamily="34" charset="0"/>
                <a:ea typeface="Calibri" panose="020F0502020204030204" pitchFamily="34" charset="0"/>
                <a:cs typeface="Calibri" panose="020F0502020204030204" pitchFamily="34" charset="0"/>
              </a:rPr>
              <a:t> Nam</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78595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C599-B06B-B6AB-1112-087238B90149}"/>
              </a:ext>
            </a:extLst>
          </p:cNvPr>
          <p:cNvSpPr>
            <a:spLocks noGrp="1"/>
          </p:cNvSpPr>
          <p:nvPr>
            <p:ph type="title"/>
          </p:nvPr>
        </p:nvSpPr>
        <p:spPr/>
        <p:txBody>
          <a:bodyPr vert="horz" lIns="91440" tIns="45720" rIns="91440" bIns="45720" rtlCol="0" anchor="ctr">
            <a:normAutofit/>
          </a:bodyPr>
          <a:lstStyle/>
          <a:p>
            <a:pPr algn="l"/>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3.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 năng xây dựng mạng lưới</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D747ACF-B269-EA83-FBEB-FBF20CAAD243}"/>
              </a:ext>
            </a:extLst>
          </p:cNvPr>
          <p:cNvSpPr>
            <a:spLocks noGrp="1"/>
          </p:cNvSpPr>
          <p:nvPr>
            <p:ph idx="1"/>
          </p:nvPr>
        </p:nvSpPr>
        <p:spPr/>
        <p:txBody>
          <a:bodyPr/>
          <a:lstStyle/>
          <a:p>
            <a:pPr marL="0" indent="0" algn="just">
              <a:buNone/>
            </a:pP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Xây dựng mạng lưới là quá trình tạo mối liên kết giữa những cá nhân khác nhau trong thực hiện một mục tiêu cụ thể chung</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 qua mạng lưới, các tình nguyện viên có thể</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hia sẻ công việc, hạn chế sự chồng chéo và lãng phí nguồn lực,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ạo ý thức đoàn kết, ủng hộ về mặt tinh thần và tâm lý,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ở rộng hiểu biết vấn đề bằng cách tập hợp các bên tham gia khác nhau, thúc đẩy trao đổi ý tưởng, quan điểm, kinh nghiệm và kỹ năng,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húc đẩy vận động chính sách, vận động nguồn lực, tác động đến những người khác, trong và ngoài mạng lưới, huy động nguồn nhân lực, vật chất, tài chính, tìm cơ hội phối hợp và hợp tác có hiệu quả</a:t>
            </a:r>
            <a:endParaRPr lang="en-US" sz="3200" dirty="0"/>
          </a:p>
        </p:txBody>
      </p:sp>
    </p:spTree>
    <p:extLst>
      <p:ext uri="{BB962C8B-B14F-4D97-AF65-F5344CB8AC3E}">
        <p14:creationId xmlns:p14="http://schemas.microsoft.com/office/powerpoint/2010/main" val="195409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BD76-8462-B5A3-B205-A82546961F29}"/>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Quá trình xây dựng mạng lưới </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8B565DA-7703-8F25-FDE2-F0580551E8C5}"/>
              </a:ext>
            </a:extLst>
          </p:cNvPr>
          <p:cNvSpPr>
            <a:spLocks noGrp="1"/>
          </p:cNvSpPr>
          <p:nvPr>
            <p:ph idx="1"/>
          </p:nvPr>
        </p:nvSpPr>
        <p:spPr>
          <a:xfrm>
            <a:off x="1271464" y="1340768"/>
            <a:ext cx="10441160" cy="46085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just">
              <a:spcBef>
                <a:spcPts val="1200"/>
              </a:spcBef>
              <a:spcAft>
                <a:spcPts val="1200"/>
              </a:spcAft>
              <a:buFont typeface="+mj-lt"/>
              <a:buAutoNum type="arabicPeriod"/>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Giai đoạn chuẩn bị</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1200"/>
              </a:spcBef>
              <a:spcAft>
                <a:spcPts val="1200"/>
              </a:spcAft>
              <a:buFont typeface="+mj-lt"/>
              <a:buAutoNum type="arabicPeriod"/>
            </a:pPr>
            <a:r>
              <a:rPr lang="nl-NL" sz="2800" dirty="0">
                <a:solidFill>
                  <a:srgbClr val="002060"/>
                </a:solidFill>
                <a:latin typeface="Calibri" panose="020F0502020204030204" pitchFamily="34" charset="0"/>
                <a:ea typeface="Calibri" panose="020F0502020204030204" pitchFamily="34" charset="0"/>
                <a:cs typeface="Calibri" panose="020F0502020204030204" pitchFamily="34" charset="0"/>
              </a:rPr>
              <a:t>Giai đoạn xây dựng mạng lưới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1200"/>
              </a:spcBef>
              <a:spcAft>
                <a:spcPts val="1200"/>
              </a:spcAft>
              <a:buFont typeface="+mj-lt"/>
              <a:buAutoNum type="arabicPeriod"/>
            </a:pPr>
            <a:r>
              <a:rPr lang="nl-NL" sz="2800" dirty="0">
                <a:solidFill>
                  <a:srgbClr val="002060"/>
                </a:solidFill>
                <a:latin typeface="Calibri" panose="020F0502020204030204" pitchFamily="34" charset="0"/>
                <a:ea typeface="Calibri" panose="020F0502020204030204" pitchFamily="34" charset="0"/>
                <a:cs typeface="Calibri" panose="020F0502020204030204" pitchFamily="34" charset="0"/>
              </a:rPr>
              <a:t>Giai đoạn xây dựng kế hoạch hành động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1200"/>
              </a:spcBef>
              <a:spcAft>
                <a:spcPts val="1200"/>
              </a:spcAft>
              <a:buFont typeface="+mj-lt"/>
              <a:buAutoNum type="arabicPeriod"/>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Tổ chức h</a:t>
            </a:r>
            <a:r>
              <a:rPr lang="nl-NL" sz="2800" dirty="0">
                <a:solidFill>
                  <a:srgbClr val="002060"/>
                </a:solidFill>
                <a:latin typeface="Calibri" panose="020F0502020204030204" pitchFamily="34" charset="0"/>
                <a:ea typeface="Calibri" panose="020F0502020204030204" pitchFamily="34" charset="0"/>
                <a:cs typeface="Calibri" panose="020F0502020204030204" pitchFamily="34" charset="0"/>
              </a:rPr>
              <a:t>oạt động có sự giám sát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1200"/>
              </a:spcBef>
              <a:spcAft>
                <a:spcPts val="12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Đánh giá việc thực hiện kế hoạch và xây dựng kế hoạch mới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50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D19-B824-4A20-5271-AABAC6EB5121}"/>
              </a:ext>
            </a:extLst>
          </p:cNvPr>
          <p:cNvSpPr>
            <a:spLocks noGrp="1"/>
          </p:cNvSpPr>
          <p:nvPr>
            <p:ph type="title"/>
          </p:nvPr>
        </p:nvSpPr>
        <p:spPr/>
        <p:txBody>
          <a:bodyPr vert="horz" lIns="91440" tIns="45720" rIns="91440" bIns="45720" rtlCol="0" anchor="ctr">
            <a:normAutofit/>
          </a:bodyPr>
          <a:lstStyle/>
          <a:p>
            <a:pPr algn="l"/>
            <a:r>
              <a:rPr lang="it-IT"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4. Kỹ năng ra quyết định</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218AC2D-BB02-97B9-97E4-4AC096F0EC7B}"/>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Bef>
                <a:spcPts val="1200"/>
              </a:spcBef>
              <a:spcAft>
                <a:spcPts val="1200"/>
              </a:spcAft>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ra quyết định là quá trình phân tích, tìm hiểu, tham khảo các tài liệu từ nhiều nguồn khác nhau để đưa ra sự lựa chọn cuối cùng từ nhiều sự lựa chọn khác nhau. Các lựa chọn, kết luận mang tính quyết định của nhà lãnh đạo có thể tác động tích cực hoặc tiêu cực đến hiệu quả hoạt động của tổ chức, đội, nhóm, câu lạc bộ tình nguyện.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spcBef>
                <a:spcPts val="1200"/>
              </a:spcBef>
              <a:spcAft>
                <a:spcPts val="1200"/>
              </a:spcAft>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Việc đưa ra quyết định chính xác, nhanh chóng sẽ giúp có thời gian để xử lý vấn đề, giải quyết được vấn đề, nắm bắt được cơ hội, tạo được niềm tin của các thành viên trong đội, nhóm, câu lạc bộ, giúp điều hành hoạt động nhóm tốt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9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E2E83-A8E4-BEA4-FD16-D305C05682EC}"/>
              </a:ext>
            </a:extLst>
          </p:cNvPr>
          <p:cNvSpPr>
            <a:spLocks noGrp="1"/>
          </p:cNvSpPr>
          <p:nvPr>
            <p:ph type="title"/>
          </p:nvPr>
        </p:nvSpPr>
        <p:spPr/>
        <p:txBody>
          <a:bodyPr vert="horz" lIns="91440" tIns="45720" rIns="91440" bIns="45720" rtlCol="0" anchor="ctr">
            <a:normAutofit/>
          </a:bodyPr>
          <a:lstStyle/>
          <a:p>
            <a:pPr algn="l"/>
            <a:r>
              <a:rPr lang="it-IT" sz="3600" b="1" dirty="0">
                <a:solidFill>
                  <a:srgbClr val="0070C0"/>
                </a:solidFill>
                <a:latin typeface="Roboto" panose="02000000000000000000" pitchFamily="2" charset="0"/>
              </a:rPr>
              <a:t>Phân loại quyết định</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D1F3F456-DBBF-BE12-950F-93DFAADA9108}"/>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Quyết định có tính lặp lại, dựa trên các quy định có sẵn, thông lệ, thủ tục như quyết định tiếp nhận tình nguyện viên vào đội</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Quyết định tức thời trong trường hợp khẩn cấp, có ít thời gian để suy nghĩ trước khi đưa ra quyết định như quyết định cử đội ứng phó đi cứu nạn, cứu hộ trong trường hợp khẩn cấp</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Quyết định có tính chiều sâu, để thực hiện được quyết định này thủ lĩnh/trưởng nhóm/câu lạc bộ tình nguyện viên cần hiểu rõ vấn đề trước khi đưa ra quyết định cần thiết mang tính cải tiến và tập trung cao như quyết định điều chỉnh, mở rộng nội dung, địa bàn hoạt động của câu lạc bộ, quyết định điều chỉnh chương trình, định hướng hoạt động của đội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69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BD3E-8247-3797-E3F5-5BC61BA74F8B}"/>
              </a:ext>
            </a:extLst>
          </p:cNvPr>
          <p:cNvSpPr>
            <a:spLocks noGrp="1"/>
          </p:cNvSpPr>
          <p:nvPr>
            <p:ph type="title"/>
          </p:nvPr>
        </p:nvSpPr>
        <p:spPr/>
        <p:txBody>
          <a:bodyPr vert="horz" lIns="91440" tIns="45720" rIns="91440" bIns="45720" rtlCol="0" anchor="ctr">
            <a:normAutofit/>
          </a:bodyPr>
          <a:lstStyle/>
          <a:p>
            <a:pPr algn="l"/>
            <a:r>
              <a:rPr lang="it-IT" sz="3600" b="1" dirty="0">
                <a:solidFill>
                  <a:srgbClr val="0070C0"/>
                </a:solidFill>
                <a:latin typeface="Roboto" panose="02000000000000000000" pitchFamily="2" charset="0"/>
              </a:rPr>
              <a:t>Quy trình ra quyết định</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EC810FA4-FBF0-8085-CCAD-781CBA888997}"/>
              </a:ext>
            </a:extLst>
          </p:cNvPr>
          <p:cNvSpPr>
            <a:spLocks noGrp="1"/>
          </p:cNvSpPr>
          <p:nvPr>
            <p:ph idx="1"/>
          </p:nvPr>
        </p:nvSpPr>
        <p:spPr>
          <a:xfrm>
            <a:off x="1559496" y="1340768"/>
            <a:ext cx="10153128" cy="46085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Xác định tình huống và bối cảnh</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Nhìm nhận vấn đề một cách khách quan và hợp lý</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Liệt kê các giải pháp/hướng quyết định có tính khả thi </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Đánh giá ưu, nhược điểm của từng phương án</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Lựa chọn và đưa ra quyết định</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Triển khai quyết định</a:t>
            </a:r>
          </a:p>
          <a:p>
            <a:pPr marL="514350" indent="-514350" algn="just">
              <a:spcBef>
                <a:spcPts val="600"/>
              </a:spcBef>
              <a:spcAft>
                <a:spcPts val="600"/>
              </a:spcAft>
              <a:buFont typeface="+mj-lt"/>
              <a:buAutoNum type="arabicPeriod"/>
            </a:pPr>
            <a:r>
              <a:rPr lang="it-IT" sz="2800" dirty="0">
                <a:solidFill>
                  <a:srgbClr val="002060"/>
                </a:solidFill>
                <a:latin typeface="Calibri" panose="020F0502020204030204" pitchFamily="34" charset="0"/>
                <a:ea typeface="Calibri" panose="020F0502020204030204" pitchFamily="34" charset="0"/>
                <a:cs typeface="Calibri" panose="020F0502020204030204" pitchFamily="34" charset="0"/>
              </a:rPr>
              <a:t>Theo dõi, giám sát và đánh giá việc thực hiện quyết định</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231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18DA-7E9C-2496-B92A-A8A824477732}"/>
              </a:ext>
            </a:extLst>
          </p:cNvPr>
          <p:cNvSpPr>
            <a:spLocks noGrp="1"/>
          </p:cNvSpPr>
          <p:nvPr>
            <p:ph type="title"/>
          </p:nvPr>
        </p:nvSpPr>
        <p:spPr/>
        <p:txBody>
          <a:bodyPr vert="horz" lIns="91440" tIns="45720" rIns="91440" bIns="45720" rtlCol="0" anchor="ctr">
            <a:normAutofit/>
          </a:bodyPr>
          <a:lstStyle/>
          <a:p>
            <a:pPr algn="l"/>
            <a:r>
              <a:rPr lang="de-DE"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5. Tổ chức sự kiện</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503043B-21E2-A4EA-ACFC-80A35E08AE33}"/>
              </a:ext>
            </a:extLst>
          </p:cNvPr>
          <p:cNvSpPr>
            <a:spLocks noGrp="1"/>
          </p:cNvSpPr>
          <p:nvPr>
            <p:ph idx="1"/>
          </p:nvPr>
        </p:nvSpPr>
        <p:spPr/>
        <p:txBody>
          <a:bodyPr/>
          <a:lstStyle/>
          <a:p>
            <a:pPr algn="just"/>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Trong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cuộc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sống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hàng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ngày</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hoạt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diễn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ra</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xung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quanh</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chúng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ta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hoặc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do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cơ</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quan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hoặc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do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chính</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chúng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ta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rất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phổ</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biến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hoạt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ấy</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khi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mọi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gọi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kiện</a:t>
            </a:r>
            <a:endPar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GB" sz="3600" b="1"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Sự</a:t>
            </a:r>
            <a:r>
              <a:rPr lang="en-GB" sz="36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3600" b="1" i="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kiện</a:t>
            </a:r>
            <a:r>
              <a:rPr lang="en-GB" sz="3600" b="1"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quá</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trình</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hoạt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làm</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về</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chất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lượng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của</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cá</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nhân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trong</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thời</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gian</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nhất</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định</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32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B185-F1A1-9D32-4D3D-429F23F0F3CB}"/>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Các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dấu</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hiệu</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nhận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biết</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2530EC2-E875-47EC-7023-23584A87689F}"/>
              </a:ext>
            </a:extLst>
          </p:cNvPr>
          <p:cNvSpPr>
            <a:spLocks noGrp="1"/>
          </p:cNvSpPr>
          <p:nvPr>
            <p:ph idx="1"/>
          </p:nvPr>
        </p:nvSpPr>
        <p:spPr>
          <a:xfrm>
            <a:off x="551384" y="1268760"/>
            <a:ext cx="11377264" cy="48245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lgn="just">
              <a:spcBef>
                <a:spcPts val="600"/>
              </a:spcBef>
              <a:spcAft>
                <a:spcPts val="600"/>
              </a:spcAft>
              <a:buFont typeface="+mj-lt"/>
              <a:buAutoNum type="arabicPeriod"/>
            </a:pP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quá</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hình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triển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thúc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Những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diễn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xuyên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liên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tục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thúc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gọi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600"/>
              </a:spcBef>
              <a:spcAft>
                <a:spcPts val="600"/>
              </a:spcAft>
              <a:buFont typeface="+mj-lt"/>
              <a:buAutoNum type="arabicPeriod"/>
            </a:pP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đánh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dấu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Nếu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600"/>
              </a:spcBef>
              <a:spcAft>
                <a:spcPts val="600"/>
              </a:spcAft>
              <a:buFont typeface="+mj-lt"/>
              <a:buAutoNum type="arabicPeriod"/>
            </a:pP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tượng</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với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ấy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sau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thúc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trừ</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Ban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ấy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gọi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với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Ban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spcBef>
                <a:spcPts val="600"/>
              </a:spcBef>
              <a:spcAft>
                <a:spcPts val="600"/>
              </a:spcAft>
              <a:buFont typeface="+mj-lt"/>
              <a:buAutoNum type="arabicPeriod"/>
            </a:pP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khoảng</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nhất</a:t>
            </a:r>
            <a:r>
              <a:rPr lang="en-GB"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định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ấy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gọi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khoảng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4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02F8-FC40-118A-B618-FD44C4B546E9}"/>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Đặc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điểm</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10525121-765C-C3BF-30D9-68F0369A8DF3}"/>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mạnh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mẽ</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do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cùng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chi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tiền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Sẽ</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gây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hậu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quả</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tai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nếu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mất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khả</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kiểm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soát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hoặc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bị</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thất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7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D2E9-8793-CFBC-16AF-D1A581F6C14B}"/>
              </a:ext>
            </a:extLst>
          </p:cNvPr>
          <p:cNvSpPr>
            <a:spLocks noGrp="1"/>
          </p:cNvSpPr>
          <p:nvPr>
            <p:ph type="title"/>
          </p:nvPr>
        </p:nvSpPr>
        <p:spPr/>
        <p:txBody>
          <a:bodyPr vert="horz" lIns="91440" tIns="45720" rIns="91440" bIns="45720" rtlCol="0" anchor="ctr">
            <a:normAutofit/>
          </a:bodyPr>
          <a:lstStyle/>
          <a:p>
            <a:pPr algn="l"/>
            <a:r>
              <a:rPr lang="en-GB" sz="3600" b="1" dirty="0">
                <a:solidFill>
                  <a:srgbClr val="0070C0"/>
                </a:solidFill>
                <a:latin typeface="Roboto" panose="02000000000000000000" pitchFamily="2" charset="0"/>
              </a:rPr>
              <a:t>Vai </a:t>
            </a:r>
            <a:r>
              <a:rPr lang="en-GB" sz="3600" b="1" dirty="0" err="1">
                <a:solidFill>
                  <a:srgbClr val="0070C0"/>
                </a:solidFill>
                <a:latin typeface="Roboto" panose="02000000000000000000" pitchFamily="2" charset="0"/>
              </a:rPr>
              <a:t>trò</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4345F46E-6B29-6640-FCC1-5588F371D02E}"/>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8325" indent="-568325" algn="just"/>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mạnh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mẽ</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đổi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cần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triển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Do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vậy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nhân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muốn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phát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triển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nhanh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chóng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muốn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dấu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ấn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về</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lĩnh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vực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nào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cụ</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hỗ</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trợ</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đắc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lực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Chủ</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nếu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tốt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nghĩa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chủ</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nếu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thất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thì</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cũng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gây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thất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to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lớn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3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9291-6DB0-F66D-DB25-06A7E77B050C}"/>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Phẩm</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chất</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người</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tổ</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chức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F3885C3-0347-BD37-588B-AA2963AD0207}"/>
              </a:ext>
            </a:extLst>
          </p:cNvPr>
          <p:cNvSpPr>
            <a:spLocks noGrp="1"/>
          </p:cNvSpPr>
          <p:nvPr>
            <p:ph idx="1"/>
          </p:nvPr>
        </p:nvSpPr>
        <p:spPr>
          <a:xfrm>
            <a:off x="1703512" y="1340768"/>
            <a:ext cx="10009112" cy="46085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Tư</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duy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sáng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Cẩn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thận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tỷ</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mỷ</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nhóm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tốt</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Luôn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theo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xử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tình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huống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tốt</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Thành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hệ</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chúng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903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5B559-8CCC-908D-D653-06591C22B2E5}"/>
              </a:ext>
            </a:extLst>
          </p:cNvPr>
          <p:cNvPicPr>
            <a:picLocks noChangeAspect="1"/>
          </p:cNvPicPr>
          <p:nvPr/>
        </p:nvPicPr>
        <p:blipFill>
          <a:blip r:embed="rId2"/>
          <a:stretch>
            <a:fillRect/>
          </a:stretch>
        </p:blipFill>
        <p:spPr>
          <a:xfrm>
            <a:off x="1847528" y="188640"/>
            <a:ext cx="7848872" cy="5882225"/>
          </a:xfrm>
          <a:prstGeom prst="rect">
            <a:avLst/>
          </a:prstGeom>
        </p:spPr>
      </p:pic>
      <p:sp>
        <p:nvSpPr>
          <p:cNvPr id="6" name="Title 1">
            <a:extLst>
              <a:ext uri="{FF2B5EF4-FFF2-40B4-BE49-F238E27FC236}">
                <a16:creationId xmlns:a16="http://schemas.microsoft.com/office/drawing/2014/main" id="{D6DC9B23-77AD-779D-4093-99EC154F4696}"/>
              </a:ext>
            </a:extLst>
          </p:cNvPr>
          <p:cNvSpPr>
            <a:spLocks noGrp="1"/>
          </p:cNvSpPr>
          <p:nvPr>
            <p:ph type="title"/>
          </p:nvPr>
        </p:nvSpPr>
        <p:spPr>
          <a:xfrm>
            <a:off x="1847528" y="5373216"/>
            <a:ext cx="7848872" cy="648072"/>
          </a:xfrm>
          <a:solidFill>
            <a:schemeClr val="accent2">
              <a:lumMod val="40000"/>
              <a:lumOff val="60000"/>
            </a:schemeClr>
          </a:solidFill>
        </p:spPr>
        <p:txBody>
          <a:bodyPr>
            <a:normAutofit/>
          </a:bodyPr>
          <a:lstStyle/>
          <a:p>
            <a:r>
              <a:rPr lang="en-US" b="1" i="0" dirty="0" err="1">
                <a:solidFill>
                  <a:srgbClr val="0070C0"/>
                </a:solidFill>
                <a:effectLst/>
                <a:latin typeface="Roboto" panose="02000000000000000000" pitchFamily="2" charset="0"/>
              </a:rPr>
              <a:t>Kiến</a:t>
            </a:r>
            <a:r>
              <a:rPr lang="en-US" b="1" i="0" dirty="0">
                <a:solidFill>
                  <a:srgbClr val="0070C0"/>
                </a:solidFill>
                <a:effectLst/>
                <a:latin typeface="Roboto" panose="02000000000000000000" pitchFamily="2" charset="0"/>
              </a:rPr>
              <a:t> </a:t>
            </a:r>
            <a:r>
              <a:rPr lang="en-US" b="1" i="0" dirty="0" err="1">
                <a:solidFill>
                  <a:srgbClr val="0070C0"/>
                </a:solidFill>
                <a:effectLst/>
                <a:latin typeface="Roboto" panose="02000000000000000000" pitchFamily="2" charset="0"/>
              </a:rPr>
              <a:t>thức</a:t>
            </a:r>
            <a:r>
              <a:rPr lang="en-US" b="1" i="0" dirty="0">
                <a:solidFill>
                  <a:srgbClr val="0070C0"/>
                </a:solidFill>
                <a:effectLst/>
                <a:latin typeface="Roboto" panose="02000000000000000000" pitchFamily="2" charset="0"/>
              </a:rPr>
              <a:t> - </a:t>
            </a:r>
            <a:r>
              <a:rPr lang="en-US" b="1" i="0" dirty="0" err="1">
                <a:solidFill>
                  <a:srgbClr val="0070C0"/>
                </a:solidFill>
                <a:effectLst/>
                <a:latin typeface="Roboto" panose="02000000000000000000" pitchFamily="2" charset="0"/>
              </a:rPr>
              <a:t>Kỹ</a:t>
            </a:r>
            <a:r>
              <a:rPr lang="en-US" b="1" i="0" dirty="0">
                <a:solidFill>
                  <a:srgbClr val="0070C0"/>
                </a:solidFill>
                <a:effectLst/>
                <a:latin typeface="Roboto" panose="02000000000000000000" pitchFamily="2" charset="0"/>
              </a:rPr>
              <a:t> </a:t>
            </a:r>
            <a:r>
              <a:rPr lang="en-US" b="1" i="0" dirty="0" err="1">
                <a:solidFill>
                  <a:srgbClr val="0070C0"/>
                </a:solidFill>
                <a:effectLst/>
                <a:latin typeface="Roboto" panose="02000000000000000000" pitchFamily="2" charset="0"/>
              </a:rPr>
              <a:t>năng</a:t>
            </a:r>
            <a:r>
              <a:rPr lang="en-US" b="1" i="0" dirty="0">
                <a:solidFill>
                  <a:srgbClr val="0070C0"/>
                </a:solidFill>
                <a:effectLst/>
                <a:latin typeface="Roboto" panose="02000000000000000000" pitchFamily="2" charset="0"/>
              </a:rPr>
              <a:t> - Thái </a:t>
            </a:r>
            <a:r>
              <a:rPr lang="en-US" b="1" i="0" dirty="0" err="1">
                <a:solidFill>
                  <a:srgbClr val="0070C0"/>
                </a:solidFill>
                <a:effectLst/>
                <a:latin typeface="Roboto" panose="02000000000000000000" pitchFamily="2" charset="0"/>
              </a:rPr>
              <a:t>độ</a:t>
            </a:r>
            <a:endParaRPr lang="en-US" dirty="0">
              <a:solidFill>
                <a:srgbClr val="0070C0"/>
              </a:solidFill>
            </a:endParaRPr>
          </a:p>
        </p:txBody>
      </p:sp>
    </p:spTree>
    <p:extLst>
      <p:ext uri="{BB962C8B-B14F-4D97-AF65-F5344CB8AC3E}">
        <p14:creationId xmlns:p14="http://schemas.microsoft.com/office/powerpoint/2010/main" val="38572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F625-8CBC-A165-4609-0BB516340DD2}"/>
              </a:ext>
            </a:extLst>
          </p:cNvPr>
          <p:cNvSpPr>
            <a:spLocks noGrp="1"/>
          </p:cNvSpPr>
          <p:nvPr>
            <p:ph type="title"/>
          </p:nvPr>
        </p:nvSpPr>
        <p:spPr/>
        <p:txBody>
          <a:bodyPr vert="horz" lIns="91440" tIns="45720" rIns="91440" bIns="45720" rtlCol="0" anchor="ctr">
            <a:normAutofit/>
          </a:bodyPr>
          <a:lstStyle/>
          <a:p>
            <a:pPr algn="l"/>
            <a:r>
              <a:rPr lang="en-GB" sz="3600" b="1" dirty="0">
                <a:solidFill>
                  <a:srgbClr val="0070C0"/>
                </a:solidFill>
                <a:latin typeface="Roboto" panose="02000000000000000000" pitchFamily="2" charset="0"/>
              </a:rPr>
              <a:t>Vai </a:t>
            </a:r>
            <a:r>
              <a:rPr lang="en-GB" sz="3600" b="1" dirty="0" err="1">
                <a:solidFill>
                  <a:srgbClr val="0070C0"/>
                </a:solidFill>
                <a:latin typeface="Roboto" panose="02000000000000000000" pitchFamily="2" charset="0"/>
              </a:rPr>
              <a:t>trò</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trong</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vận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động</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tuyên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truyền</a:t>
            </a:r>
            <a:r>
              <a:rPr lang="en-GB" sz="3600" b="1" dirty="0">
                <a:solidFill>
                  <a:srgbClr val="0070C0"/>
                </a:solidFill>
                <a:latin typeface="Roboto" panose="02000000000000000000" pitchFamily="2" charset="0"/>
              </a:rPr>
              <a:t> </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A9EF5EAC-5598-DD02-9C2D-5D36E81C7F5D}"/>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8325" indent="-568325" algn="just">
              <a:spcBef>
                <a:spcPts val="1200"/>
              </a:spcBef>
              <a:spcAft>
                <a:spcPts val="1200"/>
              </a:spcAft>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Sự kiện là công cụ phổ biển và hiệu quả của các chương trình truyền thông giáo dục </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cụ</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thiếu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chương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hệ</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chúng</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spcBef>
                <a:spcPts val="1200"/>
              </a:spcBef>
              <a:spcAft>
                <a:spcPts val="1200"/>
              </a:spcAft>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gặp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vận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chiến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dịch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truyền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hội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nghị</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hội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thảo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lớp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tập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huấn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lễ</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hội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tôn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vinh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948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EDAF-1798-25E7-6D93-46294FD44E96}"/>
              </a:ext>
            </a:extLst>
          </p:cNvPr>
          <p:cNvSpPr>
            <a:spLocks noGrp="1"/>
          </p:cNvSpPr>
          <p:nvPr>
            <p:ph type="title"/>
          </p:nvPr>
        </p:nvSpPr>
        <p:spPr/>
        <p:txBody>
          <a:bodyPr vert="horz" lIns="91440" tIns="45720" rIns="91440" bIns="45720" rtlCol="0" anchor="ctr">
            <a:normAutofit fontScale="90000"/>
          </a:bodyPr>
          <a:lstStyle/>
          <a:p>
            <a:pPr algn="l"/>
            <a:r>
              <a:rPr lang="en-GB" sz="3600" b="1" dirty="0" err="1">
                <a:solidFill>
                  <a:srgbClr val="0070C0"/>
                </a:solidFill>
                <a:latin typeface="Roboto" panose="02000000000000000000" pitchFamily="2" charset="0"/>
              </a:rPr>
              <a:t>Yêu</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cầu</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tổ</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chức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trong</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vận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động</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tuyên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truyền</a:t>
            </a:r>
            <a:r>
              <a:rPr lang="en-GB" sz="3600" b="1" dirty="0">
                <a:solidFill>
                  <a:srgbClr val="0070C0"/>
                </a:solidFill>
                <a:latin typeface="Roboto" panose="02000000000000000000" pitchFamily="2" charset="0"/>
              </a:rPr>
              <a:t> </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A32B6AA-0E17-FC98-4540-08627056FA5E}"/>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68325" indent="-568325" algn="just"/>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chương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đủ</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thẩm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quyền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phê</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duyệt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mục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tiêu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rõ</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ràng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pháp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khả</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phương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án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phòng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chống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khủng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hoảng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tiến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chi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phân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nhiệm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cụ</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mỗi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nhân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biệt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tính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mới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tính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sáng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tạo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Trong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hầu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trường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hợp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không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phép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sao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chép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nguyên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mẫu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trước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568325" indent="-568325" algn="just"/>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chống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lãng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toán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tài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chính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rất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cụ</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chi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tiêu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tiết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tránh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mua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thừa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dụng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tài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sản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vật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tư</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đúng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mục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đích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tái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dụng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sau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sự</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997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430A-68F8-118D-F81B-E23A095100EE}"/>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Các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bước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tổ</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chức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sự</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kiện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91253364-5B3A-F10E-5201-E99F99600912}"/>
              </a:ext>
            </a:extLst>
          </p:cNvPr>
          <p:cNvSpPr>
            <a:spLocks noGrp="1"/>
          </p:cNvSpPr>
          <p:nvPr>
            <p:ph idx="1"/>
          </p:nvPr>
        </p:nvSpPr>
        <p:spPr>
          <a:xfrm>
            <a:off x="2135560" y="1124744"/>
            <a:ext cx="8424936" cy="47525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Bước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1: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Hình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ý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tưởng</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Lựa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chọn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vấn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đề</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ưu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tiên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giải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quyết</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Xây</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ý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tưởng</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Bước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2: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Xây</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Xây</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mục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tiêu</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Lựa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chọn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biện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pháp</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Phê</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duyệt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Bước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3: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Triển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khai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hoạch</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Thành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lập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Ban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427163" indent="-401638" algn="just">
              <a:buFont typeface="Wingdings" panose="05000000000000000000" pitchFamily="2" charset="2"/>
              <a:buChar char="ü"/>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chức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triển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khai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hoạt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endPar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Bước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4: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kết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đánh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giá</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6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30B6-0239-CE0C-27D6-9ACAC26501B7}"/>
              </a:ext>
            </a:extLst>
          </p:cNvPr>
          <p:cNvSpPr>
            <a:spLocks noGrp="1"/>
          </p:cNvSpPr>
          <p:nvPr>
            <p:ph type="title"/>
          </p:nvPr>
        </p:nvSpPr>
        <p:spPr/>
        <p:txBody>
          <a:bodyPr vert="horz" lIns="91440" tIns="45720" rIns="91440" bIns="45720" rtlCol="0" anchor="ctr">
            <a:normAutofit/>
          </a:bodyPr>
          <a:lstStyle/>
          <a:p>
            <a:pPr algn="l"/>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6.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năng</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vận</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động</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nguồn</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lực</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ABE91BF4-D748-FBD9-2163-40D9ED2ACC9B}"/>
              </a:ext>
            </a:extLst>
          </p:cNvPr>
          <p:cNvGraphicFramePr>
            <a:graphicFrameLocks noGrp="1"/>
          </p:cNvGraphicFramePr>
          <p:nvPr>
            <p:ph idx="1"/>
            <p:extLst>
              <p:ext uri="{D42A27DB-BD31-4B8C-83A1-F6EECF244321}">
                <p14:modId xmlns:p14="http://schemas.microsoft.com/office/powerpoint/2010/main" val="180270597"/>
              </p:ext>
            </p:extLst>
          </p:nvPr>
        </p:nvGraphicFramePr>
        <p:xfrm>
          <a:off x="1019571" y="1124744"/>
          <a:ext cx="11161712" cy="4033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33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263A-0BC7-02CE-7C76-E9310C6032D3}"/>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Kỹ năng vận động nhà tài</a:t>
            </a:r>
            <a:r>
              <a:rPr lang="en-US" sz="3600" b="1" dirty="0">
                <a:solidFill>
                  <a:srgbClr val="0070C0"/>
                </a:solidFill>
                <a:latin typeface="Roboto" panose="02000000000000000000" pitchFamily="2" charset="0"/>
              </a:rPr>
              <a:t> </a:t>
            </a:r>
            <a:r>
              <a:rPr lang="en-US" sz="3600" b="1" dirty="0" err="1">
                <a:solidFill>
                  <a:srgbClr val="0070C0"/>
                </a:solidFill>
                <a:latin typeface="Roboto" panose="02000000000000000000" pitchFamily="2" charset="0"/>
              </a:rPr>
              <a:t>trợ</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64E7EE1E-4536-98A1-21FA-A4E5DF374A6C}"/>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Vận động nhà tài trợ là việc vận động các nhà hảo tâm có tiềm năng tài chính hay nguồn lực khác tham gia hoạt động nhân đạo</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Để có thể lập kế hoạch vận động tài trợ cá nhân một cách hiệu quả, cần đáp ứng nhu cầu của các nhà tài trợ</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Việc tài trợ khiến họ cảm thấy vui vẻ, hạnh phúc;</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thấy mình có thể giúp thay đổi đối tượng, cộng đồng;</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thực sự có khoản tiền (hay nguồn lực khác) có thể chi được;</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muốn tạo sự khác biệt cho bản thân;</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có mối quan hệ với người vận động;</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57200" algn="just">
              <a:buFont typeface="Times New Roman" panose="02020603050405020304" pitchFamily="18" charset="0"/>
              <a:buChar char="̵"/>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cảm thấy có lỗi nếu không hành động/hỗ trợ Hội</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5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AC82-0868-F31D-425E-3DC9631E211D}"/>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Các bước vận động</a:t>
            </a:r>
            <a:r>
              <a:rPr lang="en-US" sz="3600" b="1" dirty="0">
                <a:solidFill>
                  <a:srgbClr val="0070C0"/>
                </a:solidFill>
                <a:latin typeface="Roboto" panose="02000000000000000000" pitchFamily="2" charset="0"/>
              </a:rPr>
              <a:t> </a:t>
            </a:r>
            <a:r>
              <a:rPr lang="en-US" sz="3600" b="1" dirty="0" err="1">
                <a:solidFill>
                  <a:srgbClr val="0070C0"/>
                </a:solidFill>
                <a:latin typeface="Roboto" panose="02000000000000000000" pitchFamily="2" charset="0"/>
              </a:rPr>
              <a:t>tài</a:t>
            </a:r>
            <a:r>
              <a:rPr lang="en-US" sz="3600" b="1" dirty="0">
                <a:solidFill>
                  <a:srgbClr val="0070C0"/>
                </a:solidFill>
                <a:latin typeface="Roboto" panose="02000000000000000000" pitchFamily="2" charset="0"/>
              </a:rPr>
              <a:t> </a:t>
            </a:r>
            <a:r>
              <a:rPr lang="en-US" sz="3600" b="1" dirty="0" err="1">
                <a:solidFill>
                  <a:srgbClr val="0070C0"/>
                </a:solidFill>
                <a:latin typeface="Roboto" panose="02000000000000000000" pitchFamily="2" charset="0"/>
              </a:rPr>
              <a:t>trợ</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70FD0D26-CD4C-D54F-F46F-F94476F0B023}"/>
              </a:ext>
            </a:extLst>
          </p:cNvPr>
          <p:cNvSpPr>
            <a:spLocks noGrp="1"/>
          </p:cNvSpPr>
          <p:nvPr>
            <p:ph idx="1"/>
          </p:nvPr>
        </p:nvSpPr>
        <p:spPr>
          <a:xfrm>
            <a:off x="479376" y="1340768"/>
            <a:ext cx="11521280" cy="47525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vi-VN"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Bước 1. Liên hệ và đặt vấn đề</a:t>
            </a:r>
            <a:endParaRPr lang="en-US" sz="28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Khi đặt vấn đề vận động tài trợ, nhà tài trợ tiềm năng cần được biết rõ mục đích và kế hoạch sử dụng nguồn lực huy động được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vi-VN"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Bước 2. Nhận tài trợ</a:t>
            </a:r>
            <a:endParaRPr lang="en-US" sz="28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N</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hà tài trợ cần được thông tin về quá trình sử dụng tiền hay nguồn lực đó</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vi-VN" sz="2800" b="1" i="1" dirty="0">
                <a:solidFill>
                  <a:srgbClr val="002060"/>
                </a:solidFill>
                <a:latin typeface="Calibri" panose="020F0502020204030204" pitchFamily="34" charset="0"/>
                <a:ea typeface="Calibri" panose="020F0502020204030204" pitchFamily="34" charset="0"/>
                <a:cs typeface="Calibri" panose="020F0502020204030204" pitchFamily="34" charset="0"/>
              </a:rPr>
              <a:t>Bước 3. Chăm sóc nhà tài trợ và duy trì mối quan hệ</a:t>
            </a:r>
            <a:endParaRPr lang="en-US" sz="2800" b="1"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T</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hể hiện sự quan tâm đến nhà tài trợ, ghi nhận đóng góp của họ và đảm bảo rằng các đóng góp đó đáp ứng các nhu cầu của nhà tài trợ, đồng thời thông tin cho nhà tài trợ về việc sử dụng tiền hay nguồn lực mà họ đã đóng góp</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2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ABE3-4546-8FA8-0B1A-2C6852FC56FB}"/>
              </a:ext>
            </a:extLst>
          </p:cNvPr>
          <p:cNvSpPr>
            <a:spLocks noGrp="1"/>
          </p:cNvSpPr>
          <p:nvPr>
            <p:ph type="title"/>
          </p:nvPr>
        </p:nvSpPr>
        <p:spPr/>
        <p:txBody>
          <a:bodyPr vert="horz" lIns="91440" tIns="45720" rIns="91440" bIns="45720" rtlCol="0" anchor="ctr">
            <a:normAutofit fontScale="90000"/>
          </a:bodyPr>
          <a:lstStyle/>
          <a:p>
            <a:pPr algn="l"/>
            <a:r>
              <a:rPr lang="vi-VN" sz="3600" b="1" dirty="0">
                <a:solidFill>
                  <a:srgbClr val="0070C0"/>
                </a:solidFill>
                <a:latin typeface="Roboto" panose="02000000000000000000" pitchFamily="2" charset="0"/>
              </a:rPr>
              <a:t>Kỹ năng vận động nguồn lực trong tình huống khẩn cấp</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598A00D4-1741-A3E2-C6FA-95CEBEDCC28A}"/>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Vận động nguồn lực trong tình huống khẩn cấp là hình thức vận động tổng hợp, bao gồm vận động tiền, hàng cứu trợ, vận động sự trợ giúp về nhân lực, phương tiện, trang thiết bị, cơ chế, chính sách...</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vi-VN"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Nội dung hoạt động</a:t>
            </a:r>
            <a:r>
              <a:rPr lang="en-US"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457200" indent="-457200" algn="just">
              <a:buFont typeface="+mj-lt"/>
              <a:buAutoNum type="arabicPeriod"/>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Xây dựng và thực hiện kế hoạch vận động nguồn lực (thông thường tổ chức Hội sẽ ra Lời kêu gọi</a:t>
            </a:r>
            <a:r>
              <a:rPr lang="en-GB"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ủng hộ nhân dân các vùng bị ảnh hưởng nặng nề bởi thiên tai, thảm họa); </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Tiếp nhận, quản lý và sử dụng nguồn lực vận động được theo các mục tiêu cho đối tượng đích; </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Đánh giá kết quả và đúc rút kinh nghiệm vận động nguồn lực trong tình huống khẩn cấp...</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536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ABE3-4546-8FA8-0B1A-2C6852FC56FB}"/>
              </a:ext>
            </a:extLst>
          </p:cNvPr>
          <p:cNvSpPr>
            <a:spLocks noGrp="1"/>
          </p:cNvSpPr>
          <p:nvPr>
            <p:ph type="title"/>
          </p:nvPr>
        </p:nvSpPr>
        <p:spPr/>
        <p:txBody>
          <a:bodyPr vert="horz" lIns="91440" tIns="45720" rIns="91440" bIns="45720" rtlCol="0" anchor="ctr">
            <a:normAutofit fontScale="90000"/>
          </a:bodyPr>
          <a:lstStyle/>
          <a:p>
            <a:pPr algn="l"/>
            <a:r>
              <a:rPr lang="vi-VN" sz="3600" b="1" dirty="0">
                <a:solidFill>
                  <a:srgbClr val="0070C0"/>
                </a:solidFill>
                <a:latin typeface="Roboto" panose="02000000000000000000" pitchFamily="2" charset="0"/>
              </a:rPr>
              <a:t>Kỹ năng vận động nguồn lực trong tình huống khẩn cấp</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598A00D4-1741-A3E2-C6FA-95CEBEDCC28A}"/>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vi-VN"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Các bước thực hiện</a:t>
            </a:r>
            <a:r>
              <a:rPr lang="en-US"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081088" indent="-1081088"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Bước 1. Khảo sát xác định địa bàn, nhu cầu đối tượng; phân tích nguồn lực hiện có tại chỗ</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081088" indent="-1081088"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Bước 2. Tổ chức các hoạt động vận động nguồn lực </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081088" indent="-1081088"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Bước 3. Tiếp nhận, quản lý và sử dụng nguồn lực do tổ chức, cá nhân ủng hộ</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081088" indent="-1081088"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Bước 4. Đánh giá kết quả</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081088" indent="-1081088" algn="just">
              <a:buNone/>
            </a:pPr>
            <a:r>
              <a:rPr lang="vi-VN" sz="2600" dirty="0">
                <a:solidFill>
                  <a:srgbClr val="002060"/>
                </a:solidFill>
                <a:latin typeface="Calibri" panose="020F0502020204030204" pitchFamily="34" charset="0"/>
                <a:ea typeface="Calibri" panose="020F0502020204030204" pitchFamily="34" charset="0"/>
                <a:cs typeface="Calibri" panose="020F0502020204030204" pitchFamily="34" charset="0"/>
              </a:rPr>
              <a:t>Bước 5. Xây dựng quy trình chuẩn cho hoạt động vận động nguồn lực trong tình huống khẩn cấp; tôn vinh, khen thưởng các tập thể, cá nhân có thành tích xuất sắc trong ủng hộ nguồn lực phục vụ cứu trợ</a:t>
            </a:r>
            <a:endParaRPr lang="en-US" sz="26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40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F82CD6-772A-EDBC-EBF4-120A66939AE7}"/>
              </a:ext>
            </a:extLst>
          </p:cNvPr>
          <p:cNvSpPr>
            <a:spLocks noGrp="1"/>
          </p:cNvSpPr>
          <p:nvPr>
            <p:ph type="pic" sz="quarter" idx="10"/>
          </p:nvPr>
        </p:nvSpPr>
        <p:spPr>
          <a:xfrm>
            <a:off x="1" y="0"/>
            <a:ext cx="4992915" cy="6165304"/>
          </a:xfrm>
        </p:spPr>
      </p:sp>
      <p:sp>
        <p:nvSpPr>
          <p:cNvPr id="6" name="TextBox 5">
            <a:extLst>
              <a:ext uri="{FF2B5EF4-FFF2-40B4-BE49-F238E27FC236}">
                <a16:creationId xmlns:a16="http://schemas.microsoft.com/office/drawing/2014/main" id="{053C0626-A726-CB3C-5A1D-99E6FDBA911B}"/>
              </a:ext>
            </a:extLst>
          </p:cNvPr>
          <p:cNvSpPr txBox="1"/>
          <p:nvPr/>
        </p:nvSpPr>
        <p:spPr>
          <a:xfrm>
            <a:off x="3575720" y="2132856"/>
            <a:ext cx="8424936" cy="1754326"/>
          </a:xfrm>
          <a:prstGeom prst="rect">
            <a:avLst/>
          </a:prstGeom>
          <a:noFill/>
        </p:spPr>
        <p:txBody>
          <a:bodyPr wrap="square">
            <a:spAutoFit/>
          </a:bodyPr>
          <a:lstStyle/>
          <a:p>
            <a:pPr algn="ctr"/>
            <a:r>
              <a:rPr lang="vi-VN" sz="5400" b="1" dirty="0">
                <a:solidFill>
                  <a:srgbClr val="002060"/>
                </a:solidFill>
                <a:latin typeface="+mj-lt"/>
                <a:ea typeface="Calibri" panose="020F0502020204030204" pitchFamily="34" charset="0"/>
                <a:cs typeface="Calibri" panose="020F0502020204030204" pitchFamily="34" charset="0"/>
              </a:rPr>
              <a:t>NHÓM CÁC KỸ NĂNG BỔ TRỢ/KỸ NĂNG MỀM</a:t>
            </a:r>
            <a:endParaRPr lang="en-US" sz="5400" b="1" dirty="0">
              <a:solidFill>
                <a:srgbClr val="00206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8451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1FB5-7C0E-ACBD-BBBA-03B74383F395}"/>
              </a:ext>
            </a:extLst>
          </p:cNvPr>
          <p:cNvSpPr>
            <a:spLocks noGrp="1"/>
          </p:cNvSpPr>
          <p:nvPr>
            <p:ph type="title"/>
          </p:nvPr>
        </p:nvSpPr>
        <p:spPr/>
        <p:txBody>
          <a:bodyPr vert="horz" lIns="91440" tIns="45720" rIns="91440" bIns="45720" rtlCol="0" anchor="ctr">
            <a:normAutofit/>
          </a:bodyPr>
          <a:lstStyle/>
          <a:p>
            <a:pPr algn="l"/>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1.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 năng </a:t>
            </a:r>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Giao </a:t>
            </a:r>
            <a:r>
              <a:rPr lang="en-US"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tiếp</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1D61BA-D7D0-DC89-9BED-BC9E7D60EC5C}"/>
              </a:ext>
            </a:extLst>
          </p:cNvPr>
          <p:cNvSpPr>
            <a:spLocks noGrp="1"/>
          </p:cNvSpPr>
          <p:nvPr>
            <p:ph idx="1"/>
          </p:nvPr>
        </p:nvSpPr>
        <p:spPr/>
        <p:txBody>
          <a:bodyPr/>
          <a:lstStyle/>
          <a:p>
            <a:pPr marL="0" indent="0">
              <a:buNone/>
            </a:pPr>
            <a:r>
              <a:rPr lang="pt-BR"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Giao tiếp là một trong những hoạt động thường xuyên nhất và diễn ra h</a:t>
            </a:r>
            <a:r>
              <a:rPr lang="vi-VN"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ằ</a:t>
            </a:r>
            <a:r>
              <a:rPr lang="pt-BR"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ng ngày giữa người với người. </a:t>
            </a:r>
            <a:r>
              <a:rPr lang="vi-VN"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Thông qua giao tiếp, tình nguyện viên có thể thu thập thông tin, xác định những thông tin quan trọng và có những quyết định rõ ràng</a:t>
            </a:r>
            <a:endPar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300"/>
              </a:spcBef>
              <a:spcAft>
                <a:spcPts val="300"/>
              </a:spcAft>
              <a:buNone/>
            </a:pPr>
            <a:r>
              <a:rPr lang="vi-VN"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Ý nghĩa của kỹ năng giao tiếp hiệu quả:</a:t>
            </a:r>
            <a:endParaRPr lang="en-US" sz="24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vi-VN"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Giúp tình nguyện viên xây dựng mối quan hệ tin cậy, cởi mở, thân thiện, hòa đồng với đối tượng.</a:t>
            </a:r>
            <a:endPar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vi-VN"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Giúp tình nguyện viên tương tác với đối tượng và người có liên quan thuận lợi hơn, biết cách hỗ trợ và giúp họ chấp nhận hoàn cảnh hoặc vấn đề họ đang đối mặt; cởi mở thảo luận những vấn đề nhạy cảm.</a:t>
            </a:r>
            <a:endParaRPr lang="en-US"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r>
              <a:rPr lang="vi-VN" sz="2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Giúp mọi người cùng nhận thức rõ ràng các ý tưởng và coi trọng những vấn đề liên quan, cùng tiếp cận nhiều giải pháp về những vấn đề của đối tượng và chính đối tượng có thể suy nghĩ và cảm nhận sâu sắc hơn vấn đề của mình và chính mình quyết định giải pháp phù hợp</a:t>
            </a:r>
            <a:endParaRPr lang="en-US" sz="2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54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E418-EEBF-9F4B-2FBF-B4F5475A887E}"/>
              </a:ext>
            </a:extLst>
          </p:cNvPr>
          <p:cNvSpPr>
            <a:spLocks noGrp="1"/>
          </p:cNvSpPr>
          <p:nvPr>
            <p:ph type="title"/>
          </p:nvPr>
        </p:nvSpPr>
        <p:spPr/>
        <p:txBody>
          <a:bodyPr>
            <a:normAutofit/>
          </a:bodyPr>
          <a:lstStyle/>
          <a:p>
            <a:pPr algn="l"/>
            <a:r>
              <a:rPr lang="en-US" sz="3600" b="1" i="0" dirty="0" err="1">
                <a:solidFill>
                  <a:srgbClr val="0070C0"/>
                </a:solidFill>
                <a:effectLst/>
                <a:latin typeface="Roboto" panose="02000000000000000000" pitchFamily="2" charset="0"/>
              </a:rPr>
              <a:t>Kiến</a:t>
            </a:r>
            <a:r>
              <a:rPr lang="en-US" sz="3600" b="1" i="0" dirty="0">
                <a:solidFill>
                  <a:srgbClr val="0070C0"/>
                </a:solidFill>
                <a:effectLst/>
                <a:latin typeface="Roboto" panose="02000000000000000000" pitchFamily="2" charset="0"/>
              </a:rPr>
              <a:t> </a:t>
            </a:r>
            <a:r>
              <a:rPr lang="en-US" sz="3600" b="1" i="0" dirty="0" err="1">
                <a:solidFill>
                  <a:srgbClr val="0070C0"/>
                </a:solidFill>
                <a:effectLst/>
                <a:latin typeface="Roboto" panose="02000000000000000000" pitchFamily="2" charset="0"/>
              </a:rPr>
              <a:t>thức</a:t>
            </a:r>
            <a:r>
              <a:rPr lang="en-US" sz="3600" b="1" i="0" dirty="0">
                <a:solidFill>
                  <a:srgbClr val="0070C0"/>
                </a:solidFill>
                <a:effectLst/>
                <a:latin typeface="Roboto" panose="02000000000000000000" pitchFamily="2" charset="0"/>
              </a:rPr>
              <a:t>, </a:t>
            </a:r>
            <a:r>
              <a:rPr lang="en-US" sz="3600" b="1" i="0" dirty="0" err="1">
                <a:solidFill>
                  <a:srgbClr val="0070C0"/>
                </a:solidFill>
                <a:effectLst/>
                <a:latin typeface="Roboto" panose="02000000000000000000" pitchFamily="2" charset="0"/>
              </a:rPr>
              <a:t>Kỹ</a:t>
            </a:r>
            <a:r>
              <a:rPr lang="en-US" sz="3600" b="1" i="0" dirty="0">
                <a:solidFill>
                  <a:srgbClr val="0070C0"/>
                </a:solidFill>
                <a:effectLst/>
                <a:latin typeface="Roboto" panose="02000000000000000000" pitchFamily="2" charset="0"/>
              </a:rPr>
              <a:t> </a:t>
            </a:r>
            <a:r>
              <a:rPr lang="en-US" sz="3600" b="1" i="0" dirty="0" err="1">
                <a:solidFill>
                  <a:srgbClr val="0070C0"/>
                </a:solidFill>
                <a:effectLst/>
                <a:latin typeface="Roboto" panose="02000000000000000000" pitchFamily="2" charset="0"/>
              </a:rPr>
              <a:t>năng</a:t>
            </a:r>
            <a:r>
              <a:rPr lang="en-US" sz="3600" b="1" i="0" dirty="0">
                <a:solidFill>
                  <a:srgbClr val="0070C0"/>
                </a:solidFill>
                <a:effectLst/>
                <a:latin typeface="Roboto" panose="02000000000000000000" pitchFamily="2" charset="0"/>
              </a:rPr>
              <a:t>, Thái </a:t>
            </a:r>
            <a:r>
              <a:rPr lang="en-US" sz="3600" b="1" i="0" dirty="0" err="1">
                <a:solidFill>
                  <a:srgbClr val="0070C0"/>
                </a:solidFill>
                <a:effectLst/>
                <a:latin typeface="Roboto" panose="02000000000000000000" pitchFamily="2" charset="0"/>
              </a:rPr>
              <a:t>độ</a:t>
            </a:r>
            <a:endParaRPr lang="en-US" sz="3600" dirty="0">
              <a:solidFill>
                <a:srgbClr val="0070C0"/>
              </a:solidFill>
            </a:endParaRPr>
          </a:p>
        </p:txBody>
      </p:sp>
      <p:sp>
        <p:nvSpPr>
          <p:cNvPr id="3" name="Content Placeholder 2">
            <a:extLst>
              <a:ext uri="{FF2B5EF4-FFF2-40B4-BE49-F238E27FC236}">
                <a16:creationId xmlns:a16="http://schemas.microsoft.com/office/drawing/2014/main" id="{C6230AA5-0A74-A13D-137E-F9D9272D6156}"/>
              </a:ext>
            </a:extLst>
          </p:cNvPr>
          <p:cNvSpPr>
            <a:spLocks noGrp="1"/>
          </p:cNvSpPr>
          <p:nvPr>
            <p:ph idx="1"/>
          </p:nvPr>
        </p:nvSpPr>
        <p:spPr>
          <a:xfrm>
            <a:off x="551384" y="1340768"/>
            <a:ext cx="11377264" cy="4752528"/>
          </a:xfrm>
        </p:spPr>
        <p:txBody>
          <a:bodyPr/>
          <a:lstStyle/>
          <a:p>
            <a:pPr algn="just"/>
            <a:r>
              <a:rPr lang="en-US" sz="2800" b="1" i="1" u="sng"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Kiến</a:t>
            </a:r>
            <a:r>
              <a:rPr lang="en-US" sz="28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1" i="1" u="sng"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thức</a:t>
            </a:r>
            <a:r>
              <a:rPr lang="en-US" sz="28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vi-VN"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Là những thông tin, sự kiện, qui luật thuộc lĩnh vực chúng ta được học và nghiên cứu từ trường học được tích lũy từ thực tế, từ các nguồn tư liệu hoặc từ các chuyên gia có kinh nghiệm</a:t>
            </a:r>
            <a:endPar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Thái </a:t>
            </a:r>
            <a:r>
              <a:rPr lang="en-US" sz="2800" b="1"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độ</a:t>
            </a:r>
            <a:r>
              <a:rPr lang="en-US"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Là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cách</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nhìn</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nhận</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về</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công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việc</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về</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nhiệm</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vụ</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về</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đồng</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nghiệp</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và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về</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cộng</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đồng</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Thái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độ</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chi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phối</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cách</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ứng</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xử</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hành</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vi và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tinh</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thần</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trách</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nhiệm</a:t>
            </a:r>
            <a:endPar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b="1"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US"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b="1"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b="1"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L</a:t>
            </a:r>
            <a:r>
              <a:rPr lang="vi-VN"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à năng lực hay khả năng chuyên biệt của một cá nhân về một hoặc nhiều khía cạnh nào đó được sử dụng để giải quyết tình huống hay công việc nào đó phát sinh trong cuộc sống</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 Kỹ năng không phải là khả năng đặc biệt cũng không phải kiến thức. Nó là sự thành thục, thông thạo một việc thông qua quá trình rèn luyện và đào tạo</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30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9D6D-0E33-9928-53A0-E0DAA279FC3C}"/>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Các hình thức giao tiếp </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730B7347-9D46-9080-03E6-3807B4CCA490}"/>
              </a:ext>
            </a:extLst>
          </p:cNvPr>
          <p:cNvSpPr>
            <a:spLocks noGrp="1"/>
          </p:cNvSpPr>
          <p:nvPr>
            <p:ph idx="1"/>
          </p:nvPr>
        </p:nvSpPr>
        <p:spPr>
          <a:xfrm>
            <a:off x="1487488" y="1556792"/>
            <a:ext cx="10225136" cy="4392488"/>
          </a:xfrm>
        </p:spPr>
        <p:txBody>
          <a:bodyPr/>
          <a:lstStyle/>
          <a:p>
            <a:pPr>
              <a:spcBef>
                <a:spcPts val="1200"/>
              </a:spcBef>
              <a:spcAft>
                <a:spcPts val="1200"/>
              </a:spcAft>
            </a:pP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Giao tiếp không lời/giao tiếp hình thể</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Giao tiếp bằng lời</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Giao tiếp cảm xúc</a:t>
            </a:r>
            <a:endParaRPr lang="en-US" sz="3200" dirty="0"/>
          </a:p>
        </p:txBody>
      </p:sp>
    </p:spTree>
    <p:extLst>
      <p:ext uri="{BB962C8B-B14F-4D97-AF65-F5344CB8AC3E}">
        <p14:creationId xmlns:p14="http://schemas.microsoft.com/office/powerpoint/2010/main" val="11851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F155-5BFE-3C32-662F-D9DD1CE1E945}"/>
              </a:ext>
            </a:extLst>
          </p:cNvPr>
          <p:cNvSpPr>
            <a:spLocks noGrp="1"/>
          </p:cNvSpPr>
          <p:nvPr>
            <p:ph type="title"/>
          </p:nvPr>
        </p:nvSpPr>
        <p:spPr/>
        <p:txBody>
          <a:bodyPr vert="horz" lIns="91440" tIns="45720" rIns="91440" bIns="45720" rtlCol="0" anchor="ctr">
            <a:normAutofit/>
          </a:bodyPr>
          <a:lstStyle/>
          <a:p>
            <a:pPr algn="l"/>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2.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 năng lắng nghe</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BE7F7C-55B1-5AB4-2F84-B1DC822A55D8}"/>
              </a:ext>
            </a:extLst>
          </p:cNvPr>
          <p:cNvSpPr>
            <a:spLocks noGrp="1"/>
          </p:cNvSpPr>
          <p:nvPr>
            <p:ph idx="1"/>
          </p:nvPr>
        </p:nvSpPr>
        <p:spPr/>
        <p:txBody>
          <a:bodyPr/>
          <a:lstStyle/>
          <a:p>
            <a:pPr marL="512763" indent="-512763">
              <a:spcBef>
                <a:spcPts val="600"/>
              </a:spcBef>
              <a:spcAft>
                <a:spcPts val="600"/>
              </a:spcAft>
            </a:pPr>
            <a:r>
              <a:rPr lang="vi-VN" sz="2800" spc="-1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Lắng nghe là chủ động tiếp nhận âm thanh và tìm hiểu ý nghĩa của nó. </a:t>
            </a:r>
            <a:endParaRPr lang="en-US" sz="2800" spc="-1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512763" indent="-512763">
              <a:spcBef>
                <a:spcPts val="600"/>
              </a:spcBef>
              <a:spcAft>
                <a:spcPts val="600"/>
              </a:spcAft>
            </a:pPr>
            <a:r>
              <a:rPr lang="vi-V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Các mức độ</a:t>
            </a:r>
            <a:r>
              <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vi-VN"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cấp độ của lắng nghe </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828800" indent="-623888">
              <a:spcBef>
                <a:spcPts val="600"/>
              </a:spcBef>
              <a:spcAft>
                <a:spcPts val="600"/>
              </a:spcAft>
              <a:buFont typeface="+mj-lt"/>
              <a:buAutoNum type="arabicPeriod"/>
            </a:pPr>
            <a:r>
              <a:rPr lang="vi-VN" sz="2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Mức độ 1. Lắng nghe ngôn từ</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828800" indent="-623888">
              <a:spcBef>
                <a:spcPts val="600"/>
              </a:spcBef>
              <a:spcAft>
                <a:spcPts val="600"/>
              </a:spcAft>
              <a:buFont typeface="+mj-lt"/>
              <a:buAutoNum type="arabicPeriod"/>
            </a:pPr>
            <a:r>
              <a:rPr lang="vi-VN" sz="2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Mức độ 2. Nghe và đón nhận toàn bộ thông điệp</a:t>
            </a:r>
            <a:endParaRPr lang="en-US" sz="2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828800" indent="-623888">
              <a:spcBef>
                <a:spcPts val="600"/>
              </a:spcBef>
              <a:spcAft>
                <a:spcPts val="600"/>
              </a:spcAft>
              <a:buFont typeface="+mj-lt"/>
              <a:buAutoNum type="arabicPeriod"/>
            </a:pPr>
            <a:r>
              <a:rPr lang="vi-VN" sz="2800" i="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Mức độ 3. Không chỉ nghe những gì được nói ra mà “nghe” cả cách thức nói</a:t>
            </a:r>
            <a:endParaRPr lang="en-US" sz="28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27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862F-376B-2B3D-6F4E-F458553CE3A9}"/>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Một số chướng ngại cản trở lắng nghe</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FB283D87-5311-1C19-B38A-53904332CCC0}"/>
              </a:ext>
            </a:extLst>
          </p:cNvPr>
          <p:cNvSpPr>
            <a:spLocks noGrp="1"/>
          </p:cNvSpPr>
          <p:nvPr>
            <p:ph idx="1"/>
          </p:nvPr>
        </p:nvSpPr>
        <p:spPr>
          <a:xfrm>
            <a:off x="767408" y="1772816"/>
            <a:ext cx="11017224" cy="381642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Sự phân tâm/chia trí</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Nghe chập chờn</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“Ngoài tầm phủ sóng”</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 sa lầy vào những sự kiện</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Sử dụng giấy viết</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Khuynh hướng “Tôi biết rồi”</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Mơ màng</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Khuynh hướng “Anh/chị sai rồi”</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vi-VN"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Vấn đề hay con người</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6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AB17-02F3-71D1-B3BC-140838A72C96}"/>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Một số điều cần lưu ý để có thể lắng nghe chủ động</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B1167720-289E-63A1-8CB0-7A6E6EB3F8D8}"/>
              </a:ext>
            </a:extLst>
          </p:cNvPr>
          <p:cNvSpPr>
            <a:spLocks noGrp="1"/>
          </p:cNvSpPr>
          <p:nvPr>
            <p:ph idx="1"/>
          </p:nvPr>
        </p:nvSpPr>
        <p:spPr>
          <a:xfrm>
            <a:off x="839415" y="1268760"/>
            <a:ext cx="10945217" cy="4824536"/>
          </a:xfrm>
        </p:spPr>
        <p:txBody>
          <a:bodyPr/>
          <a:lstStyle/>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Nhìn vào người đang nói chuyện.</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Giữ im lặng (bên trong và bên ngoài) trong khi đang nghe.</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Loại bỏ những yếu tố làm mất tập trung: điện thoại, người cản trở.</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spcBef>
                <a:spcPts val="300"/>
              </a:spcBef>
              <a:spcAft>
                <a:spcPts val="300"/>
              </a:spcAft>
            </a:pPr>
            <a:r>
              <a:rPr lang="vi-VN"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Tạo điều kiện cho người đối thoại cảm thấy thoải mái và muốn nói.</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Chuẩn bị không gian mát mẻ, yên tĩnh, riêng tư, chỗ ngồi thoải mái.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Chứng tỏ đang nghe bằng cách nhìn thẳng vào người đối thoại, nghiêng người về phía trước và gật đầu khi cần.</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6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AB17-02F3-71D1-B3BC-140838A72C96}"/>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Một số điều cần lưu ý để có thể lắng nghe chủ động</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B1167720-289E-63A1-8CB0-7A6E6EB3F8D8}"/>
              </a:ext>
            </a:extLst>
          </p:cNvPr>
          <p:cNvSpPr>
            <a:spLocks noGrp="1"/>
          </p:cNvSpPr>
          <p:nvPr>
            <p:ph idx="1"/>
          </p:nvPr>
        </p:nvSpPr>
        <p:spPr>
          <a:xfrm>
            <a:off x="839415" y="1340768"/>
            <a:ext cx="10801201" cy="4752528"/>
          </a:xfrm>
        </p:spPr>
        <p:txBody>
          <a:bodyPr/>
          <a:lstStyle/>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Đáp ứng với câu nói của người nói bằng tiếng đệm, bằng nét mặt và những cử chỉ không lời khác.</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Bày tỏ sự kiên nhẫn, không ngắt lời, đợi cho người nói nói hết ý rồi mới trả lời.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spcBef>
                <a:spcPts val="300"/>
              </a:spcBef>
              <a:spcAft>
                <a:spcPts val="300"/>
              </a:spcAft>
            </a:pPr>
            <a:r>
              <a:rPr lang="vi-VN"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Thể hiện sự đồng cảm với người nói.</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Kiềm chế những cảm giác tiêu cực như chán nghe, cho là không quan trọng để nghe…</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Không phán xét tức thời những gì người khác đang nói.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692150" marR="0" indent="-581025" algn="just">
              <a:lnSpc>
                <a:spcPct val="107000"/>
              </a:lnSpc>
              <a:spcBef>
                <a:spcPts val="300"/>
              </a:spcBef>
              <a:spcAft>
                <a:spcPts val="300"/>
              </a:spcAft>
            </a:pPr>
            <a:r>
              <a:rPr lang="vi-VN" sz="2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Đặt câu hỏi làm rõ ý hơn của người khác.</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940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19FA-48FB-448C-FA95-D37BD0BC27DE}"/>
              </a:ext>
            </a:extLst>
          </p:cNvPr>
          <p:cNvSpPr>
            <a:spLocks noGrp="1"/>
          </p:cNvSpPr>
          <p:nvPr>
            <p:ph type="title"/>
          </p:nvPr>
        </p:nvSpPr>
        <p:spPr/>
        <p:txBody>
          <a:bodyPr vert="horz" lIns="91440" tIns="45720" rIns="91440" bIns="45720" rtlCol="0" anchor="ctr">
            <a:normAutofit/>
          </a:bodyPr>
          <a:lstStyle/>
          <a:p>
            <a:pPr algn="l"/>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3.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 năng giải quyết xung đột/mâu thuẫn</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5899040-809F-68A2-E530-217D22F4D5AD}"/>
              </a:ext>
            </a:extLst>
          </p:cNvPr>
          <p:cNvSpPr>
            <a:spLocks noGrp="1"/>
          </p:cNvSpPr>
          <p:nvPr>
            <p:ph idx="1"/>
          </p:nvPr>
        </p:nvSpPr>
        <p:spPr/>
        <p:txBody>
          <a:bodyPr/>
          <a:lstStyle/>
          <a:p>
            <a:pPr algn="just"/>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Trong bất kỳ môi trường làm việc nào có mọi người tham gia đều có thể xảy ra trường hợp có những quan điểm khác nhau và mâu thuẫn xuất hiện khi mọi người không thể giải quyết được sự khác biệt</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Thông qua giải quyết mâu thuẫn, sự hiểu biết và giao tiếp giữa mọi người sẽ được cải thiện, đồng thời giảm bớt sự khác biệt giữa các cá nhân. Để làm được điều này, trước hết mỗi tình nguyện viên cần hiểu và cảm thông cho nhau, sẵn sàng học hỏi và thay đổi</a:t>
            </a: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2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6B91-1537-E497-A9F4-3546FF13399A}"/>
              </a:ext>
            </a:extLst>
          </p:cNvPr>
          <p:cNvSpPr>
            <a:spLocks noGrp="1"/>
          </p:cNvSpPr>
          <p:nvPr>
            <p:ph type="title"/>
          </p:nvPr>
        </p:nvSpPr>
        <p:spPr/>
        <p:txBody>
          <a:bodyPr vert="horz" lIns="91440" tIns="45720" rIns="91440" bIns="45720" rtlCol="0" anchor="ctr">
            <a:normAutofit/>
          </a:bodyPr>
          <a:lstStyle/>
          <a:p>
            <a:pPr algn="l"/>
            <a:r>
              <a:rPr lang="de-DE" sz="3600" b="1" dirty="0">
                <a:solidFill>
                  <a:srgbClr val="0070C0"/>
                </a:solidFill>
                <a:latin typeface="Roboto" panose="02000000000000000000" pitchFamily="2" charset="0"/>
              </a:rPr>
              <a:t>Nguyên nhân của xung đột</a:t>
            </a:r>
            <a:r>
              <a:rPr lang="vi-VN" sz="3600" b="1" dirty="0">
                <a:solidFill>
                  <a:srgbClr val="0070C0"/>
                </a:solidFill>
                <a:latin typeface="Roboto" panose="02000000000000000000" pitchFamily="2" charset="0"/>
              </a:rPr>
              <a:t>/mâu thuẫn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42FF351C-EF1C-FF13-AF6E-1BCEF0A281AC}"/>
              </a:ext>
            </a:extLst>
          </p:cNvPr>
          <p:cNvSpPr>
            <a:spLocks noGrp="1"/>
          </p:cNvSpPr>
          <p:nvPr>
            <p:ph idx="1"/>
          </p:nvPr>
        </p:nvSpPr>
        <p:spPr>
          <a:xfrm>
            <a:off x="767408" y="1340768"/>
            <a:ext cx="10945216" cy="482453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Bef>
                <a:spcPts val="600"/>
              </a:spcBef>
              <a:spcAft>
                <a:spcPts val="600"/>
              </a:spcAft>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Sự khác nhau về suy nghĩ, quan niệm, mong muốn, nhu cầu và lợi ích;</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Thái độ không thừa nhận, không tôn trọng suy nghĩ, ý kiến và quan điểm của người khác; tính cách gây hấn, hiếu chiến, thói quen thích người khác phải phục tùng và lệ thuộc vào mình; </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Thái độ định kiến, áp đặt, phân biệt đối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x</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ử, bảo thủ</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 cố chấp; nói sai sự thật;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Sự khác nhau về văn hóa, tôn giáo, phong tục, tập quán...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74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6B91-1537-E497-A9F4-3546FF13399A}"/>
              </a:ext>
            </a:extLst>
          </p:cNvPr>
          <p:cNvSpPr>
            <a:spLocks noGrp="1"/>
          </p:cNvSpPr>
          <p:nvPr>
            <p:ph type="title"/>
          </p:nvPr>
        </p:nvSpPr>
        <p:spPr/>
        <p:txBody>
          <a:bodyPr vert="horz" lIns="91440" tIns="45720" rIns="91440" bIns="45720" rtlCol="0" anchor="ctr">
            <a:normAutofit/>
          </a:bodyPr>
          <a:lstStyle/>
          <a:p>
            <a:pPr algn="l"/>
            <a:r>
              <a:rPr lang="de-DE" sz="3600" b="1" dirty="0">
                <a:solidFill>
                  <a:srgbClr val="0070C0"/>
                </a:solidFill>
                <a:latin typeface="Roboto" panose="02000000000000000000" pitchFamily="2" charset="0"/>
              </a:rPr>
              <a:t>Mức độ của xung đột</a:t>
            </a:r>
            <a:r>
              <a:rPr lang="vi-VN" sz="3600" b="1" dirty="0">
                <a:solidFill>
                  <a:srgbClr val="0070C0"/>
                </a:solidFill>
                <a:latin typeface="Roboto" panose="02000000000000000000" pitchFamily="2" charset="0"/>
              </a:rPr>
              <a:t>/mâu thuẫn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42FF351C-EF1C-FF13-AF6E-1BCEF0A281AC}"/>
              </a:ext>
            </a:extLst>
          </p:cNvPr>
          <p:cNvSpPr>
            <a:spLocks noGrp="1"/>
          </p:cNvSpPr>
          <p:nvPr>
            <p:ph idx="1"/>
          </p:nvPr>
        </p:nvSpPr>
        <p:spPr>
          <a:xfrm>
            <a:off x="839416" y="1556792"/>
            <a:ext cx="10729192" cy="46085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indent="-457200" algn="just">
              <a:spcBef>
                <a:spcPts val="1200"/>
              </a:spcBef>
              <a:spcAft>
                <a:spcPts val="1200"/>
              </a:spcAft>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Không thoải mái</a:t>
            </a:r>
          </a:p>
          <a:p>
            <a:pPr marL="1371600" indent="-457200" algn="just">
              <a:spcBef>
                <a:spcPts val="1200"/>
              </a:spcBef>
              <a:spcAft>
                <a:spcPts val="1200"/>
              </a:spcAft>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Xảy ra sự xáo trộn nhỏ, nhanh</a:t>
            </a:r>
          </a:p>
          <a:p>
            <a:pPr marL="1371600" indent="-457200" algn="just">
              <a:spcBef>
                <a:spcPts val="1200"/>
              </a:spcBef>
              <a:spcAft>
                <a:spcPts val="1200"/>
              </a:spcAft>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Căng thẳng</a:t>
            </a:r>
          </a:p>
          <a:p>
            <a:pPr marL="1371600" indent="-457200" algn="just">
              <a:spcBef>
                <a:spcPts val="1200"/>
              </a:spcBef>
              <a:spcAft>
                <a:spcPts val="1200"/>
              </a:spcAft>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Khủng hoảng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35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8E14-4034-2709-064B-F75F3A5965C7}"/>
              </a:ext>
            </a:extLst>
          </p:cNvPr>
          <p:cNvSpPr>
            <a:spLocks noGrp="1"/>
          </p:cNvSpPr>
          <p:nvPr>
            <p:ph type="title"/>
          </p:nvPr>
        </p:nvSpPr>
        <p:spPr/>
        <p:txBody>
          <a:bodyPr vert="horz" lIns="91440" tIns="45720" rIns="91440" bIns="45720" rtlCol="0" anchor="ctr">
            <a:normAutofit/>
          </a:bodyPr>
          <a:lstStyle/>
          <a:p>
            <a:pPr algn="l"/>
            <a:r>
              <a:rPr lang="de-DE" sz="3600" b="1" dirty="0">
                <a:solidFill>
                  <a:srgbClr val="0070C0"/>
                </a:solidFill>
                <a:latin typeface="Roboto" panose="02000000000000000000" pitchFamily="2" charset="0"/>
              </a:rPr>
              <a:t>Giải quyết xung đột</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9C607FEE-03DE-BD0D-F524-5011FAAD2E56}"/>
              </a:ext>
            </a:extLst>
          </p:cNvPr>
          <p:cNvSpPr>
            <a:spLocks noGrp="1"/>
          </p:cNvSpPr>
          <p:nvPr>
            <p:ph idx="1"/>
          </p:nvPr>
        </p:nvSpPr>
        <p:spPr/>
        <p:txBody>
          <a:bodyPr/>
          <a:lstStyle/>
          <a:p>
            <a:pPr marL="457200" marR="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Xác định nguyên nhân, nhu cầu của các bên trong xung đột, hiểu được chính xác cảm xúc và thông điệp chưa được nói ra của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tình nguyện viên</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Cần có không gian mở để ngồi đối thoại, mỗi bên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đều có</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 cơ hội chia sẻ và lắng nghe bởi bên đối lập.</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Giữ vững nguyên tắc phản hổi tích cực, phản hồi nội dung, không đánh giá cá nhân và đặc tính cá nhân.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Đưa ra các dự kiến giải pháp để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 bên cùng suy nghĩ.</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Chọn giải pháp tối ưu đáp ứng nhu cầu của các bên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24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DCE0-75E5-C8D8-8D0E-C39B83BE627A}"/>
              </a:ext>
            </a:extLst>
          </p:cNvPr>
          <p:cNvSpPr>
            <a:spLocks noGrp="1"/>
          </p:cNvSpPr>
          <p:nvPr>
            <p:ph type="title"/>
          </p:nvPr>
        </p:nvSpPr>
        <p:spPr/>
        <p:txBody>
          <a:bodyPr vert="horz" lIns="91440" tIns="45720" rIns="91440" bIns="45720" rtlCol="0" anchor="ctr">
            <a:normAutofit/>
          </a:bodyPr>
          <a:lstStyle/>
          <a:p>
            <a:pPr algn="l"/>
            <a:r>
              <a:rPr lang="de-DE"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4. Kỹ năng quản lý thời gian hiệu quả</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F1089A-80AC-4CD4-3E7D-025604CAA984}"/>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spcBef>
                <a:spcPts val="1200"/>
              </a:spcBef>
              <a:spcAft>
                <a:spcPts val="1200"/>
              </a:spcAft>
              <a:buNone/>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quản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thể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xem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là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tổ</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hợp</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trọng,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giúp</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quản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và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sử</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dụng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tốt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quỹ</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của mình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mỗi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ngày</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1200"/>
              </a:spcBef>
              <a:spcAft>
                <a:spcPts val="1200"/>
              </a:spcAft>
              <a:buNone/>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Quản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tốt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sẽ:</a:t>
            </a:r>
          </a:p>
          <a:p>
            <a:pPr marL="914400" indent="-401638" algn="just">
              <a:lnSpc>
                <a:spcPct val="107000"/>
              </a:lnSpc>
            </a:pP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Tăng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suất</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01638" algn="just">
              <a:lnSpc>
                <a:spcPct val="107000"/>
              </a:lnSpc>
            </a:pP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Nhanh</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chóng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đạt</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được</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mục</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tiêu</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01638" algn="just">
              <a:lnSpc>
                <a:spcPct val="107000"/>
              </a:lnSpc>
            </a:pP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Dễ</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dàng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quản</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công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đội</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nhóm</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4400" indent="-401638" algn="just">
              <a:lnSpc>
                <a:spcPct val="107000"/>
              </a:lnSpc>
            </a:pP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Giảm</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stress</a:t>
            </a:r>
          </a:p>
          <a:p>
            <a:pPr marL="914400" indent="-401638" algn="just">
              <a:lnSpc>
                <a:spcPct val="107000"/>
              </a:lnSpc>
            </a:pP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Quản</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lý</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thời</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gian</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giúp</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thêm</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cơ</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hội</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mới</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cuộc</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i="1" dirty="0" err="1">
                <a:solidFill>
                  <a:srgbClr val="002060"/>
                </a:solidFill>
                <a:latin typeface="Calibri" panose="020F0502020204030204" pitchFamily="34" charset="0"/>
                <a:ea typeface="Calibri" panose="020F0502020204030204" pitchFamily="34" charset="0"/>
                <a:cs typeface="Calibri" panose="020F0502020204030204" pitchFamily="34" charset="0"/>
              </a:rPr>
              <a:t>sống</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14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Hầu như tất cả nhân sự tuyển về đều phải đào tạo lại. Nguồn:Internet">
            <a:extLst>
              <a:ext uri="{FF2B5EF4-FFF2-40B4-BE49-F238E27FC236}">
                <a16:creationId xmlns:a16="http://schemas.microsoft.com/office/drawing/2014/main" id="{37C6A18F-E125-C9F5-3A46-AFF7E38B5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93" y="213658"/>
            <a:ext cx="5544273" cy="29466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Ảnh 3">
            <a:extLst>
              <a:ext uri="{FF2B5EF4-FFF2-40B4-BE49-F238E27FC236}">
                <a16:creationId xmlns:a16="http://schemas.microsoft.com/office/drawing/2014/main" id="{37F1BBDA-574B-3A1F-48DC-1FF29E71E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758" y="2326512"/>
            <a:ext cx="6119195" cy="38562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B52DE1-2B71-9F99-9D22-3620E697C1B2}"/>
              </a:ext>
            </a:extLst>
          </p:cNvPr>
          <p:cNvSpPr txBox="1"/>
          <p:nvPr/>
        </p:nvSpPr>
        <p:spPr>
          <a:xfrm>
            <a:off x="6204030" y="932290"/>
            <a:ext cx="4896092" cy="830997"/>
          </a:xfrm>
          <a:prstGeom prst="rect">
            <a:avLst/>
          </a:prstGeom>
          <a:noFill/>
        </p:spPr>
        <p:txBody>
          <a:bodyPr wrap="square">
            <a:spAutoFit/>
          </a:bodyPr>
          <a:lstStyle/>
          <a:p>
            <a:r>
              <a:rPr lang="en-US" sz="2400" b="1" kern="0" dirty="0">
                <a:solidFill>
                  <a:srgbClr val="303030"/>
                </a:solidFill>
                <a:effectLst/>
                <a:latin typeface="Times New Roman" panose="02020603050405020304" pitchFamily="18" charset="0"/>
                <a:ea typeface="Times New Roman" panose="02020603050405020304" pitchFamily="18" charset="0"/>
              </a:rPr>
              <a:t>3 </a:t>
            </a:r>
            <a:r>
              <a:rPr lang="en-US" sz="2400" b="1" kern="0" dirty="0" err="1">
                <a:solidFill>
                  <a:srgbClr val="303030"/>
                </a:solidFill>
                <a:effectLst/>
                <a:latin typeface="Times New Roman" panose="02020603050405020304" pitchFamily="18" charset="0"/>
                <a:ea typeface="Times New Roman" panose="02020603050405020304" pitchFamily="18" charset="0"/>
              </a:rPr>
              <a:t>thành</a:t>
            </a:r>
            <a:r>
              <a:rPr lang="en-US" sz="2400" b="1" kern="0" dirty="0">
                <a:solidFill>
                  <a:srgbClr val="303030"/>
                </a:solidFill>
                <a:effectLst/>
                <a:latin typeface="Times New Roman" panose="02020603050405020304" pitchFamily="18" charset="0"/>
                <a:ea typeface="Times New Roman" panose="02020603050405020304" pitchFamily="18" charset="0"/>
              </a:rPr>
              <a:t> </a:t>
            </a:r>
            <a:r>
              <a:rPr lang="en-US" sz="2400" b="1" kern="0" dirty="0" err="1">
                <a:solidFill>
                  <a:srgbClr val="303030"/>
                </a:solidFill>
                <a:effectLst/>
                <a:latin typeface="Times New Roman" panose="02020603050405020304" pitchFamily="18" charset="0"/>
                <a:ea typeface="Times New Roman" panose="02020603050405020304" pitchFamily="18" charset="0"/>
              </a:rPr>
              <a:t>tố</a:t>
            </a:r>
            <a:r>
              <a:rPr lang="en-US" sz="2400" b="1" kern="0" dirty="0">
                <a:solidFill>
                  <a:srgbClr val="303030"/>
                </a:solidFill>
                <a:effectLst/>
                <a:latin typeface="Times New Roman" panose="02020603050405020304" pitchFamily="18" charset="0"/>
                <a:ea typeface="Times New Roman" panose="02020603050405020304" pitchFamily="18" charset="0"/>
              </a:rPr>
              <a:t> </a:t>
            </a:r>
            <a:r>
              <a:rPr lang="en-US" sz="2400" b="1" kern="0" dirty="0" err="1">
                <a:solidFill>
                  <a:srgbClr val="303030"/>
                </a:solidFill>
                <a:effectLst/>
                <a:latin typeface="Times New Roman" panose="02020603050405020304" pitchFamily="18" charset="0"/>
                <a:ea typeface="Times New Roman" panose="02020603050405020304" pitchFamily="18" charset="0"/>
              </a:rPr>
              <a:t>quan</a:t>
            </a:r>
            <a:r>
              <a:rPr lang="en-US" sz="2400" b="1" kern="0" dirty="0">
                <a:solidFill>
                  <a:srgbClr val="303030"/>
                </a:solidFill>
                <a:effectLst/>
                <a:latin typeface="Times New Roman" panose="02020603050405020304" pitchFamily="18" charset="0"/>
                <a:ea typeface="Times New Roman" panose="02020603050405020304" pitchFamily="18" charset="0"/>
              </a:rPr>
              <a:t> trọng </a:t>
            </a:r>
            <a:r>
              <a:rPr lang="en-US" sz="2400" b="1" kern="0" dirty="0" err="1">
                <a:solidFill>
                  <a:srgbClr val="303030"/>
                </a:solidFill>
                <a:effectLst/>
                <a:latin typeface="Times New Roman" panose="02020603050405020304" pitchFamily="18" charset="0"/>
                <a:ea typeface="Times New Roman" panose="02020603050405020304" pitchFamily="18" charset="0"/>
              </a:rPr>
              <a:t>để</a:t>
            </a:r>
            <a:r>
              <a:rPr lang="en-US" sz="2400" b="1" kern="0" dirty="0">
                <a:solidFill>
                  <a:srgbClr val="303030"/>
                </a:solidFill>
                <a:effectLst/>
                <a:latin typeface="Times New Roman" panose="02020603050405020304" pitchFamily="18" charset="0"/>
                <a:ea typeface="Times New Roman" panose="02020603050405020304" pitchFamily="18" charset="0"/>
              </a:rPr>
              <a:t> </a:t>
            </a:r>
            <a:r>
              <a:rPr lang="en-US" sz="2400" b="1" kern="0" dirty="0" err="1">
                <a:solidFill>
                  <a:srgbClr val="303030"/>
                </a:solidFill>
                <a:effectLst/>
                <a:latin typeface="Times New Roman" panose="02020603050405020304" pitchFamily="18" charset="0"/>
                <a:ea typeface="Times New Roman" panose="02020603050405020304" pitchFamily="18" charset="0"/>
              </a:rPr>
              <a:t>hướng</a:t>
            </a:r>
            <a:r>
              <a:rPr lang="en-US" sz="2400" b="1" kern="0" dirty="0">
                <a:solidFill>
                  <a:srgbClr val="303030"/>
                </a:solidFill>
                <a:effectLst/>
                <a:latin typeface="Times New Roman" panose="02020603050405020304" pitchFamily="18" charset="0"/>
                <a:ea typeface="Times New Roman" panose="02020603050405020304" pitchFamily="18" charset="0"/>
              </a:rPr>
              <a:t> </a:t>
            </a:r>
            <a:r>
              <a:rPr lang="en-US" sz="2400" b="1" kern="0" dirty="0" err="1">
                <a:solidFill>
                  <a:srgbClr val="303030"/>
                </a:solidFill>
                <a:effectLst/>
                <a:latin typeface="Times New Roman" panose="02020603050405020304" pitchFamily="18" charset="0"/>
                <a:ea typeface="Times New Roman" panose="02020603050405020304" pitchFamily="18" charset="0"/>
              </a:rPr>
              <a:t>tới</a:t>
            </a:r>
            <a:r>
              <a:rPr lang="en-US" sz="2400" b="1" kern="0" dirty="0">
                <a:solidFill>
                  <a:srgbClr val="303030"/>
                </a:solidFill>
                <a:effectLst/>
                <a:latin typeface="Times New Roman" panose="02020603050405020304" pitchFamily="18" charset="0"/>
                <a:ea typeface="Times New Roman" panose="02020603050405020304" pitchFamily="18" charset="0"/>
              </a:rPr>
              <a:t> </a:t>
            </a:r>
            <a:r>
              <a:rPr lang="en-US" sz="2400" b="1" kern="0" dirty="0" err="1">
                <a:solidFill>
                  <a:srgbClr val="303030"/>
                </a:solidFill>
                <a:effectLst/>
                <a:latin typeface="Times New Roman" panose="02020603050405020304" pitchFamily="18" charset="0"/>
                <a:ea typeface="Times New Roman" panose="02020603050405020304" pitchFamily="18" charset="0"/>
              </a:rPr>
              <a:t>thành</a:t>
            </a:r>
            <a:r>
              <a:rPr lang="en-US" sz="2400" b="1" kern="0" dirty="0">
                <a:solidFill>
                  <a:srgbClr val="303030"/>
                </a:solidFill>
                <a:effectLst/>
                <a:latin typeface="Times New Roman" panose="02020603050405020304" pitchFamily="18" charset="0"/>
                <a:ea typeface="Times New Roman" panose="02020603050405020304" pitchFamily="18" charset="0"/>
              </a:rPr>
              <a:t> công</a:t>
            </a:r>
            <a:endParaRPr lang="en-US" sz="2400" b="1" dirty="0"/>
          </a:p>
        </p:txBody>
      </p:sp>
      <p:pic>
        <p:nvPicPr>
          <p:cNvPr id="2050" name="Picture 2" descr="Nghị luận về thái độ sống tích cực cực hay (20 mẫu) - Văn 12">
            <a:extLst>
              <a:ext uri="{FF2B5EF4-FFF2-40B4-BE49-F238E27FC236}">
                <a16:creationId xmlns:a16="http://schemas.microsoft.com/office/drawing/2014/main" id="{03775EAA-11AE-45EB-0EDA-57A1BF2DE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28" y="3249713"/>
            <a:ext cx="5548614" cy="29085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BEF9FF4-DFFA-C252-CF54-D560414DBDA2}"/>
              </a:ext>
            </a:extLst>
          </p:cNvPr>
          <p:cNvSpPr>
            <a:spLocks noGrp="1"/>
          </p:cNvSpPr>
          <p:nvPr>
            <p:ph type="dt" sz="half" idx="10"/>
          </p:nvPr>
        </p:nvSpPr>
        <p:spPr/>
        <p:txBody>
          <a:bodyPr/>
          <a:lstStyle/>
          <a:p>
            <a:fld id="{162E1B99-A3EB-4AB5-AC93-7A33C05C3D4A}" type="datetimeyyyy">
              <a:rPr lang="en-US" smtClean="0"/>
              <a:t>2023</a:t>
            </a:fld>
            <a:endParaRPr lang="en-US"/>
          </a:p>
        </p:txBody>
      </p:sp>
    </p:spTree>
    <p:extLst>
      <p:ext uri="{BB962C8B-B14F-4D97-AF65-F5344CB8AC3E}">
        <p14:creationId xmlns:p14="http://schemas.microsoft.com/office/powerpoint/2010/main" val="12244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DCE0-75E5-C8D8-8D0E-C39B83BE627A}"/>
              </a:ext>
            </a:extLst>
          </p:cNvPr>
          <p:cNvSpPr>
            <a:spLocks noGrp="1"/>
          </p:cNvSpPr>
          <p:nvPr>
            <p:ph type="title"/>
          </p:nvPr>
        </p:nvSpPr>
        <p:spPr/>
        <p:txBody>
          <a:bodyPr vert="horz" lIns="91440" tIns="45720" rIns="91440" bIns="45720" rtlCol="0" anchor="ctr">
            <a:normAutofit/>
          </a:bodyPr>
          <a:lstStyle/>
          <a:p>
            <a:pPr algn="l"/>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Các</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bước</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để</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quản</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lý</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thời</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gian</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hiệu</a:t>
            </a:r>
            <a:r>
              <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6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quả</a:t>
            </a:r>
            <a:endParaRPr lang="en-US" sz="36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7F1089A-80AC-4CD4-3E7D-025604CAA984}"/>
              </a:ext>
            </a:extLst>
          </p:cNvPr>
          <p:cNvSpPr>
            <a:spLocks noGrp="1"/>
          </p:cNvSpPr>
          <p:nvPr>
            <p:ph idx="1"/>
          </p:nvPr>
        </p:nvSpPr>
        <p:spPr>
          <a:xfrm>
            <a:off x="911424" y="1412776"/>
            <a:ext cx="10801200" cy="453650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Lập danh sách quản lý thời gian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Sắp xếp danh sách theo thứ tự ưu tiên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Tách biệt việc khẩn cấp và việc quan trọng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Xử lý từng việc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Hình thành thói quen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1371600" indent="-457200" algn="just">
              <a:lnSpc>
                <a:spcPct val="107000"/>
              </a:lnSpc>
              <a:spcBef>
                <a:spcPts val="1200"/>
              </a:spcBef>
              <a:spcAft>
                <a:spcPts val="1200"/>
              </a:spcAft>
              <a:buFont typeface="+mj-lt"/>
              <a:buAutoNum type="arabicPeriod"/>
            </a:pP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Nghiêm khắc với bản th</a:t>
            </a:r>
            <a:r>
              <a:rPr lang="vi-VN"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â</a:t>
            </a:r>
            <a:r>
              <a:rPr lang="de-DE"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31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F155-5BFE-3C32-662F-D9DD1CE1E945}"/>
              </a:ext>
            </a:extLst>
          </p:cNvPr>
          <p:cNvSpPr>
            <a:spLocks noGrp="1"/>
          </p:cNvSpPr>
          <p:nvPr>
            <p:ph type="title"/>
          </p:nvPr>
        </p:nvSpPr>
        <p:spPr/>
        <p:txBody>
          <a:bodyPr vert="horz" lIns="91440" tIns="45720" rIns="91440" bIns="45720" rtlCol="0" anchor="ctr">
            <a:normAutofit/>
          </a:bodyPr>
          <a:lstStyle/>
          <a:p>
            <a:pPr algn="l"/>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5.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 năng </a:t>
            </a:r>
            <a:r>
              <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Quan </a:t>
            </a:r>
            <a:r>
              <a:rPr lang="en-US"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sát</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BBE7F7C-55B1-5AB4-2F84-B1DC822A55D8}"/>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7000"/>
              </a:lnSpc>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Quan sát là quá trình tri giác (bằng nhiều giác quan) có chủ đích nhằm xác định các đặc điểm của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đối tượng</a:t>
            </a: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 qua những biểu hiện của hành động, cử chỉ, lời nói, sự tương tác…</a:t>
            </a:r>
          </a:p>
          <a:p>
            <a:pPr algn="just">
              <a:lnSpc>
                <a:spcPct val="107000"/>
              </a:lnSpc>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Nhạy bén trong quan sát là: </a:t>
            </a:r>
          </a:p>
          <a:p>
            <a:pPr marL="114935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Khám phá ra những hành vi không lời và sử dụng hữu hiệu những gì quan sát được; </a:t>
            </a:r>
          </a:p>
          <a:p>
            <a:pPr marL="1149350" indent="-457200" algn="just">
              <a:lnSpc>
                <a:spcPct val="107000"/>
              </a:lnSpc>
              <a:buFont typeface="+mj-lt"/>
              <a:buAutoNum type="arabicPeriod"/>
            </a:pPr>
            <a:r>
              <a:rPr lang="de-DE" sz="2800" dirty="0">
                <a:solidFill>
                  <a:srgbClr val="002060"/>
                </a:solidFill>
                <a:latin typeface="Calibri" panose="020F0502020204030204" pitchFamily="34" charset="0"/>
                <a:ea typeface="Calibri" panose="020F0502020204030204" pitchFamily="34" charset="0"/>
                <a:cs typeface="Calibri" panose="020F0502020204030204" pitchFamily="34" charset="0"/>
              </a:rPr>
              <a:t>Không bỏ sót, không chỉ thấy những gì chúng ta muốn thấy</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1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7417-D764-A0E5-7535-B8B5152F59DF}"/>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Lợi</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ích</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của</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việc</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quan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sát</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B68061CF-9108-3FAA-8048-8BCC4A94AF71}"/>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7000"/>
              </a:lnSpc>
            </a:pP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Việc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sát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có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đem</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lại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các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thông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tin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sâu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sắc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hơn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những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gì</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nghe</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được</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Quan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sát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giúp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lường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nhận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định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tâm</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trạng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tình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cảm</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tượng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Qua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sát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làm</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giao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tiếp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trở</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nên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chính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xác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hiệu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quả</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hơn</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tạo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một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môi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trường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thân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thiện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hơn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để đối tượng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bộc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lô</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bản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thân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Quan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sát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cũng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có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giúp</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ta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điều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chỉnh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lời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nói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ngôn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ngữ</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hình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hành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vi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mình</a:t>
            </a: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Nhờ</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sát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những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phản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ứng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đối tượng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điều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chỉnh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biểu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lô</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của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khuôn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mặt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sao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phu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hợp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với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nội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dung,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cảm</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xúc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tông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giọng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họ, tránh những hành vi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ky</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quặc</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cười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khi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đang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nói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hoặc</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nghe</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một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chuyện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buồn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Quan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sát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tốt</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cũng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có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giúp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tình nguyện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viên</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cảnh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tỉnh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đối tượng</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để</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thay</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đổi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hành</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vi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va</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thái</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đô</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sao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cho</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phu</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400" dirty="0" err="1">
                <a:solidFill>
                  <a:srgbClr val="002060"/>
                </a:solidFill>
                <a:latin typeface="Calibri" panose="020F0502020204030204" pitchFamily="34" charset="0"/>
                <a:ea typeface="Calibri" panose="020F0502020204030204" pitchFamily="34" charset="0"/>
                <a:cs typeface="Calibri" panose="020F0502020204030204" pitchFamily="34" charset="0"/>
              </a:rPr>
              <a:t>hợp</a:t>
            </a:r>
            <a:r>
              <a:rPr lang="en-GB" sz="24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21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306EC-A504-90C6-019F-CA7EB84C03E3}"/>
              </a:ext>
            </a:extLst>
          </p:cNvPr>
          <p:cNvSpPr>
            <a:spLocks noGrp="1"/>
          </p:cNvSpPr>
          <p:nvPr>
            <p:ph type="title"/>
          </p:nvPr>
        </p:nvSpPr>
        <p:spPr/>
        <p:txBody>
          <a:bodyPr vert="horz" lIns="91440" tIns="45720" rIns="91440" bIns="45720" rtlCol="0" anchor="ctr">
            <a:normAutofit/>
          </a:bodyPr>
          <a:lstStyle/>
          <a:p>
            <a:pPr algn="l"/>
            <a:r>
              <a:rPr lang="en-GB" sz="3600" b="1" dirty="0" err="1">
                <a:solidFill>
                  <a:srgbClr val="0070C0"/>
                </a:solidFill>
                <a:latin typeface="Roboto" panose="02000000000000000000" pitchFamily="2" charset="0"/>
              </a:rPr>
              <a:t>Những</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điểm</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cần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quan</a:t>
            </a:r>
            <a:r>
              <a:rPr lang="en-GB" sz="3600" b="1" dirty="0">
                <a:solidFill>
                  <a:srgbClr val="0070C0"/>
                </a:solidFill>
                <a:latin typeface="Roboto" panose="02000000000000000000" pitchFamily="2" charset="0"/>
              </a:rPr>
              <a:t> </a:t>
            </a:r>
            <a:r>
              <a:rPr lang="en-GB" sz="3600" b="1" dirty="0" err="1">
                <a:solidFill>
                  <a:srgbClr val="0070C0"/>
                </a:solidFill>
                <a:latin typeface="Roboto" panose="02000000000000000000" pitchFamily="2" charset="0"/>
              </a:rPr>
              <a:t>sát</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FCFB7618-00F2-D9E1-A626-00D58F1C7E6C}"/>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7000"/>
              </a:lnSpc>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Phong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thái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của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tượng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cởi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mở</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khép</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kín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Dáng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điệu</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đứng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ngồi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cứng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thoải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mái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Sắc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mặt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bình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thường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đang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biểu</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hiện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trạng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thái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cảm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xúc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đặc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biệt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như</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buồn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sợ</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vui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giận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dữ</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thất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vọng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bồn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chồn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Ánh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mắt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nhìn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thẳng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nhìn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phía</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khác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nhìn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xuống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vẻ</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lơ</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là,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chú</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ý.</a:t>
            </a:r>
          </a:p>
          <a:p>
            <a:pPr algn="just">
              <a:lnSpc>
                <a:spcPct val="107000"/>
              </a:lnSpc>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chỉ</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tay</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chân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đầu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ít</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nhiều</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nhanh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chậm</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Vị</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trí</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tượng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cao</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hơn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ngang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tầm</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thấp</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hơn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khoảng</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cách</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xa,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vừa</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hay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quá</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gần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22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D6D4-5DD2-624E-EB21-C102606A0A57}"/>
              </a:ext>
            </a:extLst>
          </p:cNvPr>
          <p:cNvSpPr>
            <a:spLocks noGrp="1"/>
          </p:cNvSpPr>
          <p:nvPr>
            <p:ph type="title"/>
          </p:nvPr>
        </p:nvSpPr>
        <p:spPr/>
        <p:txBody>
          <a:bodyPr vert="horz" lIns="91440" tIns="45720" rIns="91440" bIns="45720" rtlCol="0" anchor="ctr">
            <a:normAutofit fontScale="90000"/>
          </a:bodyPr>
          <a:lstStyle/>
          <a:p>
            <a:pPr algn="l"/>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6.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Kỹ</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năng</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trình bày/</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tuyên</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truyền</a:t>
            </a:r>
            <a:r>
              <a:rPr lang="en-GB"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GB" sz="4000" b="1" kern="1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miệng</a:t>
            </a:r>
            <a:r>
              <a:rPr lang="vi-VN"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/truyền thông</a:t>
            </a:r>
            <a:endParaRPr lang="en-US" sz="4000" b="1" kern="1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76C4984-0F5E-7631-E352-2360F86871CE}"/>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7000"/>
              </a:lnSpc>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Là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những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mềm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trọng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nhất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đối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với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Sở</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hữu</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khả</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nói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chuyện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tự</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tin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trước</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đám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đông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thể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giúp</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công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trong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công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việc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Kỹ</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năng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trình bày/</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tuyên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truyền</a:t>
            </a:r>
            <a:r>
              <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miệng</a:t>
            </a: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/truyền thông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đòi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hỏi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người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bày</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phải thể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hiện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ý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tưởng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của mình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một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rõ</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ràng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và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rành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mạch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Không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những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thế</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khi</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nói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chuyện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với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đám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đông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còn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phải thể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hiện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rõ</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nét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hình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ảnh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cá</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tính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của mình.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Bên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cạnh</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đó</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bạn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còn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phải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truyền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cảm</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hứng</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đến với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khán</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ea typeface="Calibri" panose="020F0502020204030204" pitchFamily="34" charset="0"/>
                <a:cs typeface="Calibri" panose="020F0502020204030204" pitchFamily="34" charset="0"/>
              </a:rPr>
              <a:t>giả</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3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C147-F627-F66E-8CAE-2AC0685523F5}"/>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Chuẩn bị bài nói chuyện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9BC5662F-D744-8091-38CF-323DF605694B}"/>
              </a:ext>
            </a:extLst>
          </p:cNvPr>
          <p:cNvSpPr>
            <a:spLocks noGrp="1"/>
          </p:cNvSpPr>
          <p:nvPr>
            <p:ph idx="1"/>
          </p:nvPr>
        </p:nvSpPr>
        <p:spPr>
          <a:xfrm>
            <a:off x="479376" y="1124744"/>
            <a:ext cx="11521280" cy="4896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lnSpc>
                <a:spcPct val="107000"/>
              </a:lnSpc>
              <a:buFont typeface="+mj-lt"/>
              <a:buAutoNum type="arabicPeriod"/>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Tìm hiểu đặc điểm của người nghe</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7000"/>
              </a:lnSpc>
              <a:buFont typeface="+mj-lt"/>
              <a:buAutoNum type="arabicPeriod"/>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Xác định đề tài nói chuyện (nói về vấn đề gì?)</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7000"/>
              </a:lnSpc>
              <a:buFont typeface="+mj-lt"/>
              <a:buAutoNum type="arabicPeriod"/>
            </a:pP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Chuẩn bị bài nói chuyện</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buNone/>
            </a:pP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Mở đầu: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Giới thiệu đề tài cần tuyên truyền. </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buNone/>
            </a:pP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Thân bài:</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 Đây là phần phát triển đề tài một cách toàn diện. Các vấn đề cần trình bày phải chặt chẽ, các nhận xét và kết luận có đủ các dẫn liệu thực tế và có cơ sở. Có thể sử dụng các vật liệu truyền thông hỗ trợ cho nội dung tuyên truyền, như: bảng biểu, máy đèn chiếu, các phương tiện truyền thông đa phương tiện, tranh ảnh, áp phích…</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buNone/>
            </a:pPr>
            <a:r>
              <a:rPr lang="vi-VN" sz="2400" b="1" dirty="0">
                <a:solidFill>
                  <a:srgbClr val="002060"/>
                </a:solidFill>
                <a:latin typeface="Calibri" panose="020F0502020204030204" pitchFamily="34" charset="0"/>
                <a:ea typeface="Calibri" panose="020F0502020204030204" pitchFamily="34" charset="0"/>
                <a:cs typeface="Calibri" panose="020F0502020204030204" pitchFamily="34" charset="0"/>
              </a:rPr>
              <a:t>Kết luận: </a:t>
            </a:r>
            <a:r>
              <a:rPr lang="vi-VN" sz="2400" dirty="0">
                <a:solidFill>
                  <a:srgbClr val="002060"/>
                </a:solidFill>
                <a:latin typeface="Calibri" panose="020F0502020204030204" pitchFamily="34" charset="0"/>
                <a:ea typeface="Calibri" panose="020F0502020204030204" pitchFamily="34" charset="0"/>
                <a:cs typeface="Calibri" panose="020F0502020204030204" pitchFamily="34" charset="0"/>
              </a:rPr>
              <a:t>Là phần nhấn mạnh, tóm tắt các thông tin đã tuyên truyền, đặt ra cho người nghe các vấn đề cần giải quyết, các hành động cần thực hiện.</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92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F7E3-2A4B-8D32-57B6-31A621005F08}"/>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Chuẩn bị khung cảnh buổi nói chuyện</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F5A368D1-A49C-3F06-0D96-085B26CF76DC}"/>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107000"/>
              </a:lnSpc>
              <a:buNone/>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Phải tạo ra các điều kiện để người nói và người nghe có thể dễ dàng tập trung tư tưởng để nói và để nghe</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Trang trí phòng họp: sạch sẽ, gọn gàng, tươi mát;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Có đủ chỗ để ngồi, các phương tiện, vật dụng cần thiết phục vụ cho buổi nói chuyện;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Không có tiếng ồn và các ngoại cảnh khác làm phân tâm tư tưởng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2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4D04-801B-B771-9536-03B307A16A03}"/>
              </a:ext>
            </a:extLst>
          </p:cNvPr>
          <p:cNvSpPr>
            <a:spLocks noGrp="1"/>
          </p:cNvSpPr>
          <p:nvPr>
            <p:ph type="title"/>
          </p:nvPr>
        </p:nvSpPr>
        <p:spPr>
          <a:xfrm>
            <a:off x="263352" y="188640"/>
            <a:ext cx="11161240" cy="720080"/>
          </a:xfrm>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Quá trình nói chuyện/trình bày</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15926E8-3009-F8C0-7D2A-73A6DE538731}"/>
              </a:ext>
            </a:extLst>
          </p:cNvPr>
          <p:cNvSpPr>
            <a:spLocks noGrp="1"/>
          </p:cNvSpPr>
          <p:nvPr>
            <p:ph idx="1"/>
          </p:nvPr>
        </p:nvSpPr>
        <p:spPr>
          <a:xfrm>
            <a:off x="407368" y="1052736"/>
            <a:ext cx="11521280" cy="49685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107000"/>
              </a:lnSpc>
              <a:buNone/>
            </a:pPr>
            <a:r>
              <a:rPr lang="vi-VN"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Phong cách nói</a:t>
            </a:r>
            <a:r>
              <a:rPr lang="en-US" sz="2600" b="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Bình thản, đàng hoàng nhưng không đơn điệu. </a:t>
            </a:r>
            <a:endPar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Không nên nói vội vã và nuốt từ;</a:t>
            </a:r>
            <a:r>
              <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Cú pháp đơn giản, rõ ràng, rành mạch;</a:t>
            </a:r>
            <a:r>
              <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Ngôn ngữ phải thể hiện đúng trình độ của người định nói, </a:t>
            </a:r>
            <a:endPar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Tránh chuyển ý đột ngột từ vấn đề này sang vấn đề khác </a:t>
            </a:r>
            <a:endPar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Tránh dùng một cử chỉ đơn điệu và không nên đi lại nhiều trên diễn đàn; </a:t>
            </a:r>
            <a:endPar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r>
              <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rPr>
              <a:t>T</a:t>
            </a: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hái độ tự tin, khiêm tốn và chân thật, luôn thể hiện sự tôn trọng đối với người nghe.</a:t>
            </a:r>
            <a:r>
              <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600" i="1" dirty="0">
                <a:solidFill>
                  <a:srgbClr val="002060"/>
                </a:solidFill>
                <a:latin typeface="Calibri" panose="020F0502020204030204" pitchFamily="34" charset="0"/>
                <a:ea typeface="Calibri" panose="020F0502020204030204" pitchFamily="34" charset="0"/>
                <a:cs typeface="Calibri" panose="020F0502020204030204" pitchFamily="34" charset="0"/>
              </a:rPr>
              <a:t>Lời nói vừa đủ lớn để mọi người có thể nghe rõ, không nên to quá hoặc nhỏ quá</a:t>
            </a:r>
            <a:endParaRPr lang="en-US" sz="26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03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4D04-801B-B771-9536-03B307A16A03}"/>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Quá trình nói chuyện/trình bày</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015926E8-3009-F8C0-7D2A-73A6DE538731}"/>
              </a:ext>
            </a:extLst>
          </p:cNvPr>
          <p:cNvSpPr>
            <a:spLocks noGrp="1"/>
          </p:cNvSpPr>
          <p:nvPr>
            <p:ph idx="1"/>
          </p:nvPr>
        </p:nvSpPr>
        <p:spPr>
          <a:xfrm>
            <a:off x="767408" y="1340768"/>
            <a:ext cx="11089232" cy="460851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107000"/>
              </a:lnSpc>
              <a:buNone/>
            </a:pPr>
            <a:r>
              <a:rPr lang="vi-VN" sz="2800" b="1" u="sng" dirty="0">
                <a:solidFill>
                  <a:srgbClr val="002060"/>
                </a:solidFill>
                <a:latin typeface="Calibri" panose="020F0502020204030204" pitchFamily="34" charset="0"/>
                <a:ea typeface="Calibri" panose="020F0502020204030204" pitchFamily="34" charset="0"/>
                <a:cs typeface="Calibri" panose="020F0502020204030204" pitchFamily="34" charset="0"/>
              </a:rPr>
              <a:t>Giải đáp câu hỏi của người nghe:</a:t>
            </a:r>
            <a:r>
              <a:rPr lang="en-US" sz="2800" b="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800" i="1" dirty="0">
                <a:solidFill>
                  <a:srgbClr val="002060"/>
                </a:solidFill>
                <a:latin typeface="Calibri" panose="020F0502020204030204" pitchFamily="34" charset="0"/>
                <a:ea typeface="Calibri" panose="020F0502020204030204" pitchFamily="34" charset="0"/>
                <a:cs typeface="Calibri" panose="020F0502020204030204" pitchFamily="34" charset="0"/>
              </a:rPr>
              <a:t>Cần bình tĩnh và chu đáo thể hiện trong sự lắng nghe và giải đáp đầy đủ các ý kiến của người nghe;</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800" i="1" dirty="0">
                <a:solidFill>
                  <a:srgbClr val="002060"/>
                </a:solidFill>
                <a:latin typeface="Calibri" panose="020F0502020204030204" pitchFamily="34" charset="0"/>
                <a:ea typeface="Calibri" panose="020F0502020204030204" pitchFamily="34" charset="0"/>
                <a:cs typeface="Calibri" panose="020F0502020204030204" pitchFamily="34" charset="0"/>
              </a:rPr>
              <a:t>Thái độ khiêm tốn, lịch thiệp, hòa đồng;</a:t>
            </a:r>
            <a:r>
              <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pPr>
            <a:r>
              <a:rPr lang="vi-VN" sz="2800" i="1" dirty="0">
                <a:solidFill>
                  <a:srgbClr val="002060"/>
                </a:solidFill>
                <a:latin typeface="Calibri" panose="020F0502020204030204" pitchFamily="34" charset="0"/>
                <a:ea typeface="Calibri" panose="020F0502020204030204" pitchFamily="34" charset="0"/>
                <a:cs typeface="Calibri" panose="020F0502020204030204" pitchFamily="34" charset="0"/>
              </a:rPr>
              <a:t>Chú ý nêu được bản chất của vấn đề.</a:t>
            </a:r>
            <a:endParaRPr lang="en-US" sz="2800" i="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624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EC26-0F8D-B938-4D27-E7FA2C9C33C2}"/>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Một số kỹ thuật, kỹ năng trình bày</a:t>
            </a:r>
            <a:endParaRPr lang="en-US" sz="3600" b="1" dirty="0">
              <a:solidFill>
                <a:srgbClr val="0070C0"/>
              </a:solidFill>
              <a:latin typeface="Roboto" panose="02000000000000000000" pitchFamily="2" charset="0"/>
            </a:endParaRPr>
          </a:p>
        </p:txBody>
      </p:sp>
      <p:sp>
        <p:nvSpPr>
          <p:cNvPr id="4" name="Text Placeholder 3">
            <a:extLst>
              <a:ext uri="{FF2B5EF4-FFF2-40B4-BE49-F238E27FC236}">
                <a16:creationId xmlns:a16="http://schemas.microsoft.com/office/drawing/2014/main" id="{6482CAB8-7809-A64F-DB68-C879293FADE3}"/>
              </a:ext>
            </a:extLst>
          </p:cNvPr>
          <p:cNvSpPr>
            <a:spLocks noGrp="1"/>
          </p:cNvSpPr>
          <p:nvPr>
            <p:ph type="body" idx="1"/>
          </p:nvPr>
        </p:nvSpPr>
        <p:spPr>
          <a:xfrm>
            <a:off x="911424" y="1340768"/>
            <a:ext cx="5386917" cy="1389831"/>
          </a:xfrm>
        </p:spPr>
        <p:txBody>
          <a:bodyPr/>
          <a:lstStyle/>
          <a:p>
            <a:pPr marL="457200" indent="-457200">
              <a:spcBef>
                <a:spcPts val="1200"/>
              </a:spcBef>
              <a:spcAft>
                <a:spcPts val="1200"/>
              </a:spcAft>
              <a:buFont typeface="Arial" panose="020B0604020202020204" pitchFamily="34"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thuật sử dụng ngôn từ</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spcBef>
                <a:spcPts val="1200"/>
              </a:spcBef>
              <a:spcAft>
                <a:spcPts val="1200"/>
              </a:spcAft>
              <a:buFont typeface="Arial" panose="020B0604020202020204" pitchFamily="34"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thuật sử dụng phi ngôn từ</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4D7800A4-74F2-C718-5A24-D21A3E0EE4E3}"/>
              </a:ext>
            </a:extLst>
          </p:cNvPr>
          <p:cNvSpPr>
            <a:spLocks noGrp="1"/>
          </p:cNvSpPr>
          <p:nvPr>
            <p:ph sz="half" idx="2"/>
          </p:nvPr>
        </p:nvSpPr>
        <p:spPr>
          <a:xfrm>
            <a:off x="2279576" y="2924944"/>
            <a:ext cx="8942784" cy="26642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Giọng nói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Dáng điệu và cử chỉ</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Trang phục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Nét mặt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Mắt</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Tay</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Cầm tài liệu</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Động chạm</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Di chuyển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buFont typeface="Times New Roman" panose="02020603050405020304" pitchFamily="18" charset="0"/>
              <a:buChar char="̵"/>
            </a:pPr>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Khoảng cách</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3692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1000"/>
                                        <p:tgtEl>
                                          <p:spTgt spid="3">
                                            <p:txEl>
                                              <p:pRg st="9" end="9"/>
                                            </p:txEl>
                                          </p:spTgt>
                                        </p:tgtEl>
                                      </p:cBhvr>
                                    </p:animEffect>
                                    <p:anim calcmode="lin" valueType="num">
                                      <p:cBhvr>
                                        <p:cTn id="8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0D72-CDCD-F920-6BF7-6AD942322600}"/>
              </a:ext>
            </a:extLst>
          </p:cNvPr>
          <p:cNvSpPr>
            <a:spLocks noGrp="1"/>
          </p:cNvSpPr>
          <p:nvPr>
            <p:ph type="title"/>
          </p:nvPr>
        </p:nvSpPr>
        <p:spPr>
          <a:xfrm>
            <a:off x="953947" y="549669"/>
            <a:ext cx="10515600" cy="816928"/>
          </a:xfrm>
        </p:spPr>
        <p:txBody>
          <a:bodyPr vert="horz" lIns="91440" tIns="45720" rIns="91440" bIns="45720" rtlCol="0" anchor="ctr">
            <a:normAutofit/>
          </a:bodyPr>
          <a:lstStyle/>
          <a:p>
            <a:pPr algn="l"/>
            <a:r>
              <a:rPr lang="en-US" sz="3600" b="1" dirty="0">
                <a:solidFill>
                  <a:srgbClr val="0070C0"/>
                </a:solidFill>
                <a:latin typeface="Roboto" panose="02000000000000000000" pitchFamily="2" charset="0"/>
              </a:rPr>
              <a:t>Thái </a:t>
            </a:r>
            <a:r>
              <a:rPr lang="en-US" sz="3600" b="1" dirty="0" err="1">
                <a:solidFill>
                  <a:srgbClr val="0070C0"/>
                </a:solidFill>
                <a:latin typeface="Roboto" panose="02000000000000000000" pitchFamily="2" charset="0"/>
              </a:rPr>
              <a:t>độ</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735A0BC8-E30B-A29F-E645-E5EB2D729BE0}"/>
              </a:ext>
            </a:extLst>
          </p:cNvPr>
          <p:cNvSpPr>
            <a:spLocks noGrp="1"/>
          </p:cNvSpPr>
          <p:nvPr>
            <p:ph idx="1"/>
          </p:nvPr>
        </p:nvSpPr>
        <p:spPr>
          <a:xfrm>
            <a:off x="5810491" y="1678329"/>
            <a:ext cx="6260939" cy="3993266"/>
          </a:xfrm>
        </p:spPr>
        <p:txBody>
          <a:bodyPr>
            <a:normAutofit/>
          </a:bodyPr>
          <a:lstStyle/>
          <a:p>
            <a:pPr marL="457200" indent="-457200">
              <a:buFont typeface="Arial" panose="020B0604020202020204" pitchFamily="34" charset="0"/>
              <a:buChar char="•"/>
            </a:pPr>
            <a:r>
              <a:rPr lang="en-US" sz="3200" dirty="0"/>
              <a:t>Thái </a:t>
            </a:r>
            <a:r>
              <a:rPr lang="en-US" sz="3200" dirty="0" err="1"/>
              <a:t>độ</a:t>
            </a:r>
            <a:r>
              <a:rPr lang="en-US" sz="3200" dirty="0"/>
              <a:t> là </a:t>
            </a:r>
            <a:r>
              <a:rPr lang="en-US" sz="3200" dirty="0" err="1"/>
              <a:t>cách</a:t>
            </a:r>
            <a:r>
              <a:rPr lang="en-US" sz="3200" dirty="0"/>
              <a:t> </a:t>
            </a:r>
            <a:r>
              <a:rPr lang="en-US" sz="3200" dirty="0" err="1"/>
              <a:t>cư</a:t>
            </a:r>
            <a:r>
              <a:rPr lang="en-US" sz="3200" dirty="0"/>
              <a:t> </a:t>
            </a:r>
            <a:r>
              <a:rPr lang="en-US" sz="3200" dirty="0" err="1"/>
              <a:t>xử</a:t>
            </a:r>
            <a:r>
              <a:rPr lang="en-US" sz="3200" dirty="0"/>
              <a:t>, </a:t>
            </a:r>
            <a:r>
              <a:rPr lang="en-US" sz="3200" dirty="0" err="1"/>
              <a:t>suy</a:t>
            </a:r>
            <a:r>
              <a:rPr lang="en-US" sz="3200" dirty="0"/>
              <a:t> </a:t>
            </a:r>
            <a:r>
              <a:rPr lang="en-US" sz="3200" dirty="0" err="1"/>
              <a:t>nghĩ</a:t>
            </a:r>
            <a:r>
              <a:rPr lang="en-US" sz="3200" dirty="0"/>
              <a:t>, </a:t>
            </a:r>
            <a:r>
              <a:rPr lang="en-US" sz="3200" dirty="0" err="1"/>
              <a:t>cảm</a:t>
            </a:r>
            <a:r>
              <a:rPr lang="en-US" sz="3200" dirty="0"/>
              <a:t> </a:t>
            </a:r>
            <a:r>
              <a:rPr lang="en-US" sz="3200" dirty="0" err="1"/>
              <a:t>xúc</a:t>
            </a:r>
            <a:r>
              <a:rPr lang="en-US" sz="3200" dirty="0"/>
              <a:t> </a:t>
            </a:r>
            <a:r>
              <a:rPr lang="en-US" sz="3200" dirty="0" err="1"/>
              <a:t>đã</a:t>
            </a:r>
            <a:r>
              <a:rPr lang="en-US" sz="3200" dirty="0"/>
              <a:t> </a:t>
            </a:r>
            <a:r>
              <a:rPr lang="en-US" sz="3200" dirty="0" err="1"/>
              <a:t>thành</a:t>
            </a:r>
            <a:r>
              <a:rPr lang="en-US" sz="3200" dirty="0"/>
              <a:t> </a:t>
            </a:r>
            <a:r>
              <a:rPr lang="en-US" sz="3200" dirty="0" err="1"/>
              <a:t>thông</a:t>
            </a:r>
            <a:r>
              <a:rPr lang="en-US" sz="3200" dirty="0"/>
              <a:t> </a:t>
            </a:r>
            <a:r>
              <a:rPr lang="en-US" sz="3200" dirty="0" err="1"/>
              <a:t>lệ</a:t>
            </a:r>
            <a:r>
              <a:rPr lang="en-US" sz="3200" dirty="0"/>
              <a:t>, thể </a:t>
            </a:r>
            <a:r>
              <a:rPr lang="en-US" sz="3200" dirty="0" err="1"/>
              <a:t>hiện</a:t>
            </a:r>
            <a:r>
              <a:rPr lang="en-US" sz="3200" dirty="0"/>
              <a:t> </a:t>
            </a:r>
            <a:r>
              <a:rPr lang="en-US" sz="3200" dirty="0" err="1"/>
              <a:t>khuynh</a:t>
            </a:r>
            <a:r>
              <a:rPr lang="en-US" sz="3200" dirty="0"/>
              <a:t> </a:t>
            </a:r>
            <a:r>
              <a:rPr lang="en-US" sz="3200" dirty="0" err="1"/>
              <a:t>hướng</a:t>
            </a:r>
            <a:r>
              <a:rPr lang="en-US" sz="3200" dirty="0"/>
              <a:t>, </a:t>
            </a:r>
            <a:r>
              <a:rPr lang="en-US" sz="3200" dirty="0" err="1"/>
              <a:t>quan</a:t>
            </a:r>
            <a:r>
              <a:rPr lang="en-US" sz="3200" dirty="0"/>
              <a:t> </a:t>
            </a:r>
            <a:r>
              <a:rPr lang="en-US" sz="3200" dirty="0" err="1"/>
              <a:t>điểm</a:t>
            </a:r>
            <a:r>
              <a:rPr lang="en-US" sz="3200" dirty="0"/>
              <a:t> và </a:t>
            </a:r>
            <a:r>
              <a:rPr lang="en-US" sz="3200" dirty="0" err="1"/>
              <a:t>niềm</a:t>
            </a:r>
            <a:r>
              <a:rPr lang="en-US" sz="3200" dirty="0"/>
              <a:t> tin của </a:t>
            </a:r>
            <a:r>
              <a:rPr lang="en-US" sz="3200" dirty="0" err="1"/>
              <a:t>một</a:t>
            </a:r>
            <a:r>
              <a:rPr lang="en-US" sz="3200" dirty="0"/>
              <a:t> </a:t>
            </a:r>
            <a:r>
              <a:rPr lang="en-US" sz="3200" dirty="0" err="1"/>
              <a:t>người</a:t>
            </a:r>
            <a:r>
              <a:rPr lang="en-US" sz="3200" dirty="0"/>
              <a:t> </a:t>
            </a:r>
            <a:r>
              <a:rPr lang="en-US" sz="3200" dirty="0" err="1"/>
              <a:t>về</a:t>
            </a:r>
            <a:r>
              <a:rPr lang="en-US" sz="3200" dirty="0"/>
              <a:t> </a:t>
            </a:r>
            <a:r>
              <a:rPr lang="en-US" sz="3200" dirty="0" err="1"/>
              <a:t>cuộc</a:t>
            </a:r>
            <a:r>
              <a:rPr lang="en-US" sz="3200" dirty="0"/>
              <a:t> </a:t>
            </a:r>
            <a:r>
              <a:rPr lang="en-US" sz="3200" dirty="0" err="1"/>
              <a:t>sống</a:t>
            </a:r>
            <a:r>
              <a:rPr lang="en-US" sz="3200" dirty="0"/>
              <a:t>.</a:t>
            </a:r>
          </a:p>
          <a:p>
            <a:pPr marL="457200" indent="-457200">
              <a:buFont typeface="Arial" panose="020B0604020202020204" pitchFamily="34" charset="0"/>
              <a:buChar char="•"/>
            </a:pPr>
            <a:r>
              <a:rPr lang="en-US" sz="3200" dirty="0" err="1"/>
              <a:t>Yếu</a:t>
            </a:r>
            <a:r>
              <a:rPr lang="en-US" sz="3200" dirty="0"/>
              <a:t> </a:t>
            </a:r>
            <a:r>
              <a:rPr lang="en-US" sz="3200" dirty="0" err="1"/>
              <a:t>tố</a:t>
            </a:r>
            <a:r>
              <a:rPr lang="en-US" sz="3200" dirty="0"/>
              <a:t> </a:t>
            </a:r>
            <a:r>
              <a:rPr lang="en-US" sz="3200" dirty="0" err="1"/>
              <a:t>cơ</a:t>
            </a:r>
            <a:r>
              <a:rPr lang="en-US" sz="3200" dirty="0"/>
              <a:t> </a:t>
            </a:r>
            <a:r>
              <a:rPr lang="en-US" sz="3200" dirty="0" err="1"/>
              <a:t>bản</a:t>
            </a:r>
            <a:r>
              <a:rPr lang="en-US" sz="3200" dirty="0"/>
              <a:t> </a:t>
            </a:r>
            <a:r>
              <a:rPr lang="en-US" sz="3200" dirty="0" err="1"/>
              <a:t>tạo</a:t>
            </a:r>
            <a:r>
              <a:rPr lang="en-US" sz="3200" dirty="0"/>
              <a:t> </a:t>
            </a:r>
            <a:r>
              <a:rPr lang="en-US" sz="3200" dirty="0" err="1"/>
              <a:t>ra</a:t>
            </a:r>
            <a:r>
              <a:rPr lang="en-US" sz="3200" dirty="0"/>
              <a:t> </a:t>
            </a:r>
            <a:r>
              <a:rPr lang="en-US" sz="3200" dirty="0" err="1"/>
              <a:t>thái</a:t>
            </a:r>
            <a:r>
              <a:rPr lang="en-US" sz="3200" dirty="0"/>
              <a:t> </a:t>
            </a:r>
            <a:r>
              <a:rPr lang="en-US" sz="3200" dirty="0" err="1"/>
              <a:t>độ</a:t>
            </a:r>
            <a:r>
              <a:rPr lang="en-US" sz="3200" dirty="0"/>
              <a:t> là: </a:t>
            </a:r>
            <a:r>
              <a:rPr lang="en-US" sz="3200" dirty="0" err="1"/>
              <a:t>Thói</a:t>
            </a:r>
            <a:r>
              <a:rPr lang="en-US" sz="3200" dirty="0"/>
              <a:t> </a:t>
            </a:r>
            <a:r>
              <a:rPr lang="en-US" sz="3200" dirty="0" err="1"/>
              <a:t>quen</a:t>
            </a:r>
            <a:r>
              <a:rPr lang="en-US" sz="3200" dirty="0"/>
              <a:t> – </a:t>
            </a:r>
            <a:r>
              <a:rPr lang="en-US" sz="3200" dirty="0" err="1"/>
              <a:t>Suy</a:t>
            </a:r>
            <a:r>
              <a:rPr lang="en-US" sz="3200" dirty="0"/>
              <a:t> </a:t>
            </a:r>
            <a:r>
              <a:rPr lang="en-US" sz="3200" dirty="0" err="1"/>
              <a:t>nghĩ</a:t>
            </a:r>
            <a:r>
              <a:rPr lang="en-US" sz="3200" dirty="0"/>
              <a:t> – </a:t>
            </a:r>
            <a:r>
              <a:rPr lang="en-US" sz="3200" dirty="0" err="1"/>
              <a:t>Niềm</a:t>
            </a:r>
            <a:r>
              <a:rPr lang="en-US" sz="3200" dirty="0"/>
              <a:t> tin</a:t>
            </a:r>
          </a:p>
        </p:txBody>
      </p:sp>
      <p:pic>
        <p:nvPicPr>
          <p:cNvPr id="5" name="Picture 4">
            <a:extLst>
              <a:ext uri="{FF2B5EF4-FFF2-40B4-BE49-F238E27FC236}">
                <a16:creationId xmlns:a16="http://schemas.microsoft.com/office/drawing/2014/main" id="{0C44ACB6-AD01-4788-B3BA-FE483BB4A511}"/>
              </a:ext>
            </a:extLst>
          </p:cNvPr>
          <p:cNvPicPr>
            <a:picLocks noChangeAspect="1"/>
          </p:cNvPicPr>
          <p:nvPr/>
        </p:nvPicPr>
        <p:blipFill>
          <a:blip r:embed="rId3"/>
          <a:stretch>
            <a:fillRect/>
          </a:stretch>
        </p:blipFill>
        <p:spPr>
          <a:xfrm>
            <a:off x="961363" y="1702003"/>
            <a:ext cx="4729087" cy="3934867"/>
          </a:xfrm>
          <a:prstGeom prst="rect">
            <a:avLst/>
          </a:prstGeom>
        </p:spPr>
      </p:pic>
      <p:sp>
        <p:nvSpPr>
          <p:cNvPr id="4" name="Date Placeholder 3">
            <a:extLst>
              <a:ext uri="{FF2B5EF4-FFF2-40B4-BE49-F238E27FC236}">
                <a16:creationId xmlns:a16="http://schemas.microsoft.com/office/drawing/2014/main" id="{24E88A24-0CBE-6EEF-5223-9212AF59F045}"/>
              </a:ext>
            </a:extLst>
          </p:cNvPr>
          <p:cNvSpPr>
            <a:spLocks noGrp="1"/>
          </p:cNvSpPr>
          <p:nvPr>
            <p:ph type="dt" sz="half" idx="10"/>
          </p:nvPr>
        </p:nvSpPr>
        <p:spPr/>
        <p:txBody>
          <a:bodyPr/>
          <a:lstStyle/>
          <a:p>
            <a:fld id="{40BD6ED4-1D6D-4356-986A-0F9C6470EC6D}" type="datetimeyyyy">
              <a:rPr lang="en-US" smtClean="0"/>
              <a:t>2023</a:t>
            </a:fld>
            <a:endParaRPr lang="en-US"/>
          </a:p>
        </p:txBody>
      </p:sp>
    </p:spTree>
    <p:extLst>
      <p:ext uri="{BB962C8B-B14F-4D97-AF65-F5344CB8AC3E}">
        <p14:creationId xmlns:p14="http://schemas.microsoft.com/office/powerpoint/2010/main" val="99166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F82CD6-772A-EDBC-EBF4-120A66939AE7}"/>
              </a:ext>
            </a:extLst>
          </p:cNvPr>
          <p:cNvSpPr>
            <a:spLocks noGrp="1"/>
          </p:cNvSpPr>
          <p:nvPr>
            <p:ph type="pic" sz="quarter" idx="10"/>
          </p:nvPr>
        </p:nvSpPr>
        <p:spPr>
          <a:xfrm>
            <a:off x="1" y="0"/>
            <a:ext cx="4992915" cy="6165304"/>
          </a:xfrm>
        </p:spPr>
      </p:sp>
      <p:sp>
        <p:nvSpPr>
          <p:cNvPr id="6" name="TextBox 5">
            <a:extLst>
              <a:ext uri="{FF2B5EF4-FFF2-40B4-BE49-F238E27FC236}">
                <a16:creationId xmlns:a16="http://schemas.microsoft.com/office/drawing/2014/main" id="{053C0626-A726-CB3C-5A1D-99E6FDBA911B}"/>
              </a:ext>
            </a:extLst>
          </p:cNvPr>
          <p:cNvSpPr txBox="1"/>
          <p:nvPr/>
        </p:nvSpPr>
        <p:spPr>
          <a:xfrm>
            <a:off x="3749698" y="1772816"/>
            <a:ext cx="8424936" cy="3046988"/>
          </a:xfrm>
          <a:prstGeom prst="rect">
            <a:avLst/>
          </a:prstGeom>
          <a:noFill/>
        </p:spPr>
        <p:txBody>
          <a:bodyPr wrap="square">
            <a:spAutoFit/>
          </a:bodyPr>
          <a:lstStyle/>
          <a:p>
            <a:pPr algn="ctr"/>
            <a:r>
              <a:rPr lang="pt-BR" sz="4800" b="1" dirty="0">
                <a:solidFill>
                  <a:srgbClr val="002060"/>
                </a:solidFill>
                <a:latin typeface="+mj-lt"/>
                <a:ea typeface="Calibri" panose="020F0502020204030204" pitchFamily="34" charset="0"/>
                <a:cs typeface="Calibri" panose="020F0502020204030204" pitchFamily="34" charset="0"/>
              </a:rPr>
              <a:t>NHÓM KỸ NĂNG ĐẶC THÙ VÀ NỘI DUNG TẬP HUẤN CHO TÌNH NGUYỆN VIÊN TRONG MỘT SỐ LĨNH VỰC HOẠT ĐỘNG HỘI</a:t>
            </a:r>
            <a:endParaRPr lang="en-US" sz="4800" b="1" dirty="0">
              <a:solidFill>
                <a:srgbClr val="00206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50348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8CC312-D2FF-F2C1-6575-97366A0CB136}"/>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07000"/>
              </a:lnSpc>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Căn cứ các nội dung công tác Hội và hoạt động Chữ thập đỏ mà tình nguyện viên tham gia, căn cứ nhu cầu, năng lực của bản thân tình nguyện viên có các kỹ năng và nhóm kỹ năng tình nguyện viên cần được đào tạo để phục vụ tốt nhất cho công việc.</a:t>
            </a:r>
          </a:p>
          <a:p>
            <a:pPr algn="just">
              <a:lnSpc>
                <a:spcPct val="107000"/>
              </a:lnSpc>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Các kỹ năng này được cung cấp chuyên sâu trong các tài liệu đào tạo chuyên biệt thuộc từng lĩnh vực công tác Hội đã được các ban chuyên môn của Trung ương Hội và Trung tâm Đào tạo cán bộ Chữ thập đỏ ban hành</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1EFA7055-38E4-E69E-AA7C-F9D3B2FA5FBC}"/>
              </a:ext>
            </a:extLst>
          </p:cNvPr>
          <p:cNvSpPr>
            <a:spLocks noGrp="1"/>
          </p:cNvSpPr>
          <p:nvPr>
            <p:ph type="title"/>
          </p:nvPr>
        </p:nvSpPr>
        <p:spPr/>
        <p:txBody>
          <a:bodyPr vert="horz" lIns="91440" tIns="45720" rIns="91440" bIns="45720" rtlCol="0" anchor="ctr">
            <a:normAutofit/>
          </a:bodyPr>
          <a:lstStyle/>
          <a:p>
            <a:pPr algn="l"/>
            <a:r>
              <a:rPr lang="pt-BR" sz="3600" b="1" dirty="0">
                <a:solidFill>
                  <a:srgbClr val="002060"/>
                </a:solidFill>
                <a:latin typeface="Roboto" panose="02000000000000000000" pitchFamily="2" charset="0"/>
              </a:rPr>
              <a:t>KỸ NĂNG ĐẶC THÙ</a:t>
            </a:r>
            <a:endParaRPr lang="en-US" sz="3600" b="1" dirty="0">
              <a:solidFill>
                <a:srgbClr val="002060"/>
              </a:solidFill>
              <a:latin typeface="Roboto" panose="02000000000000000000" pitchFamily="2" charset="0"/>
            </a:endParaRPr>
          </a:p>
        </p:txBody>
      </p:sp>
    </p:spTree>
    <p:extLst>
      <p:ext uri="{BB962C8B-B14F-4D97-AF65-F5344CB8AC3E}">
        <p14:creationId xmlns:p14="http://schemas.microsoft.com/office/powerpoint/2010/main" val="132456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A233-37B4-5C2F-FA87-C516F4E41E03}"/>
              </a:ext>
            </a:extLst>
          </p:cNvPr>
          <p:cNvSpPr>
            <a:spLocks noGrp="1"/>
          </p:cNvSpPr>
          <p:nvPr>
            <p:ph type="title"/>
          </p:nvPr>
        </p:nvSpPr>
        <p:spPr/>
        <p:txBody>
          <a:bodyPr vert="horz" lIns="91440" tIns="45720" rIns="91440" bIns="45720" rtlCol="0" anchor="ctr">
            <a:normAutofit/>
          </a:bodyPr>
          <a:lstStyle/>
          <a:p>
            <a:pPr algn="l"/>
            <a:r>
              <a:rPr lang="pt-BR" sz="3600" b="1" dirty="0">
                <a:solidFill>
                  <a:srgbClr val="002060"/>
                </a:solidFill>
                <a:latin typeface="Roboto" panose="02000000000000000000" pitchFamily="2" charset="0"/>
              </a:rPr>
              <a:t>Các lĩnh vực</a:t>
            </a:r>
            <a:endParaRPr lang="en-US" sz="3600" b="1" dirty="0">
              <a:solidFill>
                <a:srgbClr val="002060"/>
              </a:solidFill>
              <a:latin typeface="Roboto" panose="02000000000000000000" pitchFamily="2" charset="0"/>
            </a:endParaRPr>
          </a:p>
        </p:txBody>
      </p:sp>
      <p:sp>
        <p:nvSpPr>
          <p:cNvPr id="3" name="Content Placeholder 2">
            <a:extLst>
              <a:ext uri="{FF2B5EF4-FFF2-40B4-BE49-F238E27FC236}">
                <a16:creationId xmlns:a16="http://schemas.microsoft.com/office/drawing/2014/main" id="{6848C698-46AB-231D-2828-54F12FFF5EFD}"/>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Công tác xã hội/trợ giúp nhân đạo</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Chăm sóc sức khỏe</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Sơ cấp cứu</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Hiến máu, hiến mô</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Truyền thông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Vận động nguồn lực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915987" indent="-514350" algn="just">
              <a:lnSpc>
                <a:spcPct val="107000"/>
              </a:lnSpc>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Phòng ngừa và ứng phó thiên tai, thảm họa</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0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37AD-FC75-8CB9-65D8-B773DB1CF0D3}"/>
              </a:ext>
            </a:extLst>
          </p:cNvPr>
          <p:cNvSpPr>
            <a:spLocks noGrp="1"/>
          </p:cNvSpPr>
          <p:nvPr>
            <p:ph type="title"/>
          </p:nvPr>
        </p:nvSpPr>
        <p:spPr/>
        <p:txBody>
          <a:bodyPr vert="horz" lIns="91440" tIns="45720" rIns="91440" bIns="45720" rtlCol="0" anchor="ctr">
            <a:normAutofit/>
          </a:bodyPr>
          <a:lstStyle/>
          <a:p>
            <a:pPr algn="l"/>
            <a:r>
              <a:rPr lang="pt-BR" sz="3600" b="1" dirty="0">
                <a:solidFill>
                  <a:srgbClr val="002060"/>
                </a:solidFill>
                <a:latin typeface="Roboto" panose="02000000000000000000" pitchFamily="2" charset="0"/>
              </a:rPr>
              <a:t>Nội dung đã có tài liệu  tập huấn</a:t>
            </a:r>
            <a:endParaRPr lang="en-US" sz="3600" b="1" dirty="0">
              <a:solidFill>
                <a:srgbClr val="002060"/>
              </a:solidFill>
              <a:latin typeface="Roboto" panose="02000000000000000000" pitchFamily="2" charset="0"/>
            </a:endParaRPr>
          </a:p>
        </p:txBody>
      </p:sp>
      <p:sp>
        <p:nvSpPr>
          <p:cNvPr id="3" name="Content Placeholder 2">
            <a:extLst>
              <a:ext uri="{FF2B5EF4-FFF2-40B4-BE49-F238E27FC236}">
                <a16:creationId xmlns:a16="http://schemas.microsoft.com/office/drawing/2014/main" id="{4A0C2472-BAB4-263C-D135-71DAAE5B17A9}"/>
              </a:ext>
            </a:extLst>
          </p:cNvPr>
          <p:cNvSpPr>
            <a:spLocks noGrp="1"/>
          </p:cNvSpPr>
          <p:nvPr>
            <p:ph idx="1"/>
          </p:nvPr>
        </p:nvSpPr>
        <p:spPr>
          <a:xfrm>
            <a:off x="407368" y="1124744"/>
            <a:ext cx="11521280" cy="4896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Công tác xã hội nhân đạo của Hội Chữ thập đỏ Việt Nam</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Tổ chức khám chữa bệnh, Nước sạch trong tình huống khẩn cấp, Truyền thông phòng chống dịch bệnh, Dinh dưỡng</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Trạm, điểm, chốt sơ cấp cứu, các quy định có liên quan đến vận hành, quản lý, tổ chức hoạt động</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Máu, hiến máu tình nguyện, hiến máu an toàn, tổ chức các mô hình câu lạc bộ, đội, nhóm tình nguyện viên về máu</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Phong trào CTĐ.TLLĐ và Hội Chữ thập đỏ Việt Nam, các chương trình, hoạt động trọng tâm của Hội, Chiến lược Phát triển Hội</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Nhà tài trợ, các chương trình, hoạt động trọng tâm của Hội</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Đánh giá nhu cầu trong tình huống khẩn cấp, cứu hộ, cứu nạn, tổ chức cứu trợ, quản lý RRTT dựa vào cộng đông. Quy trình cấp phát hàng cứu trợ</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2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717F-A54D-027F-2CCF-6BB279A02FD6}"/>
              </a:ext>
            </a:extLst>
          </p:cNvPr>
          <p:cNvSpPr>
            <a:spLocks noGrp="1"/>
          </p:cNvSpPr>
          <p:nvPr>
            <p:ph type="title"/>
          </p:nvPr>
        </p:nvSpPr>
        <p:spPr/>
        <p:txBody>
          <a:bodyPr vert="horz" lIns="91440" tIns="45720" rIns="91440" bIns="45720" rtlCol="0" anchor="ctr">
            <a:normAutofit/>
          </a:bodyPr>
          <a:lstStyle/>
          <a:p>
            <a:pPr algn="l"/>
            <a:r>
              <a:rPr lang="pt-BR" sz="3600" b="1" dirty="0">
                <a:solidFill>
                  <a:srgbClr val="002060"/>
                </a:solidFill>
                <a:latin typeface="Roboto" panose="02000000000000000000" pitchFamily="2" charset="0"/>
              </a:rPr>
              <a:t>Kỹ năng đặc thù liên quan</a:t>
            </a:r>
            <a:endParaRPr lang="en-US" sz="3600" b="1" dirty="0">
              <a:solidFill>
                <a:srgbClr val="002060"/>
              </a:solidFill>
              <a:latin typeface="Roboto" panose="02000000000000000000" pitchFamily="2" charset="0"/>
            </a:endParaRPr>
          </a:p>
        </p:txBody>
      </p:sp>
      <p:sp>
        <p:nvSpPr>
          <p:cNvPr id="3" name="Content Placeholder 2">
            <a:extLst>
              <a:ext uri="{FF2B5EF4-FFF2-40B4-BE49-F238E27FC236}">
                <a16:creationId xmlns:a16="http://schemas.microsoft.com/office/drawing/2014/main" id="{71A98D73-5C18-19A2-0521-FC53F1771D02}"/>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làm việc nhóm, cá nhân, cộng đồng và các kỹ năng bổ trợ</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Tổ chức sự kiện, truyền thông</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24 kỹ thuật sơ cấp cứu với 04 cấp độ đào tạo</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truyền thông, tổ chức sự kiện</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truyền thông, viết tin, bài, truyền thông mạng xã hội</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vận động nguồn lực</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01638" indent="-401638" algn="just">
              <a:spcBef>
                <a:spcPts val="600"/>
              </a:spcBef>
              <a:spcAft>
                <a:spcPts val="600"/>
              </a:spcAft>
              <a:buFont typeface="+mj-lt"/>
              <a:buAutoNum type="arabicPeriod"/>
            </a:pPr>
            <a:r>
              <a:rPr lang="pt-BR" sz="28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đánh giá nhu cầu, CADRE, tổ chức 01 đợt cứu trợ</a:t>
            </a: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75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78E7-1890-4C8A-A75D-133732562F92}"/>
              </a:ext>
            </a:extLst>
          </p:cNvPr>
          <p:cNvSpPr>
            <a:spLocks noGrp="1"/>
          </p:cNvSpPr>
          <p:nvPr>
            <p:ph type="title"/>
          </p:nvPr>
        </p:nvSpPr>
        <p:spPr/>
        <p:txBody>
          <a:bodyPr vert="horz" lIns="91440" tIns="45720" rIns="91440" bIns="45720" rtlCol="0" anchor="ctr">
            <a:normAutofit fontScale="90000"/>
          </a:bodyPr>
          <a:lstStyle/>
          <a:p>
            <a:pPr algn="l"/>
            <a:r>
              <a:rPr lang="pt-BR" sz="3600" b="1" dirty="0">
                <a:solidFill>
                  <a:srgbClr val="002060"/>
                </a:solidFill>
                <a:latin typeface="Roboto" panose="02000000000000000000" pitchFamily="2" charset="0"/>
              </a:rPr>
              <a:t>Tài liệu đào tạo chuyên biệt thuộc các lĩnh vực công tác Hội</a:t>
            </a:r>
            <a:endParaRPr lang="en-US" sz="3600" b="1" dirty="0">
              <a:solidFill>
                <a:srgbClr val="002060"/>
              </a:solidFill>
              <a:latin typeface="Roboto" panose="02000000000000000000" pitchFamily="2" charset="0"/>
            </a:endParaRPr>
          </a:p>
        </p:txBody>
      </p:sp>
      <p:sp>
        <p:nvSpPr>
          <p:cNvPr id="3" name="Content Placeholder 2">
            <a:extLst>
              <a:ext uri="{FF2B5EF4-FFF2-40B4-BE49-F238E27FC236}">
                <a16:creationId xmlns:a16="http://schemas.microsoft.com/office/drawing/2014/main" id="{D73CB2E4-E812-1768-3E87-6C394CBA782C}"/>
              </a:ext>
            </a:extLst>
          </p:cNvPr>
          <p:cNvSpPr>
            <a:spLocks noGrp="1"/>
          </p:cNvSpPr>
          <p:nvPr>
            <p:ph idx="1"/>
          </p:nvPr>
        </p:nvSpPr>
        <p:spPr>
          <a:xfrm>
            <a:off x="551384" y="1124744"/>
            <a:ext cx="11377264" cy="4896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Công tác xã hội nhân đạo của Hội Chữ thập đỏ Việt Nam</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Truyền thông, vận động, hiến máu tình nguyện</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Kỹ năng truyền thông, viết tin bài, sử dụng mạng xã hội </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Vận động nguồn lực và quản lý nhà tài trợ</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Đánh giá nhu cầu trong tình huống khẩn cấp</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Tập huấn sơ cấp cứu: tình nguyện viên cấp 1, tình nguyện viên cấp 2, Hướng dẫn viên, Giảng viên sơ cấp cứu</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Khóa huấn luyện cơ bản về hoạt động cộng đồng ứng phó với thảm họa/CADRE</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Hướng dẫn tổ chức cấp phát hàng cứu trợ</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600"/>
              </a:spcBef>
              <a:spcAft>
                <a:spcPts val="600"/>
              </a:spcAft>
              <a:buFont typeface="+mj-lt"/>
              <a:buAutoNum type="arabicPeriod"/>
            </a:pPr>
            <a:r>
              <a:rPr lang="pt-BR" sz="2400" dirty="0">
                <a:solidFill>
                  <a:srgbClr val="002060"/>
                </a:solidFill>
                <a:latin typeface="Calibri" panose="020F0502020204030204" pitchFamily="34" charset="0"/>
                <a:ea typeface="Calibri" panose="020F0502020204030204" pitchFamily="34" charset="0"/>
                <a:cs typeface="Calibri" panose="020F0502020204030204" pitchFamily="34" charset="0"/>
              </a:rPr>
              <a:t>Quản lý dự án của Hội Chữ thập đỏ Việt Nam.</a:t>
            </a:r>
            <a:endPar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21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F821B-70EF-60DE-168F-CE67210AE9CE}"/>
              </a:ext>
            </a:extLst>
          </p:cNvPr>
          <p:cNvSpPr>
            <a:spLocks noGrp="1"/>
          </p:cNvSpPr>
          <p:nvPr>
            <p:ph type="ctrTitle"/>
          </p:nvPr>
        </p:nvSpPr>
        <p:spPr>
          <a:xfrm>
            <a:off x="1524000" y="157317"/>
            <a:ext cx="9144000" cy="1081549"/>
          </a:xfrm>
        </p:spPr>
        <p:txBody>
          <a:bodyPr/>
          <a:lstStyle/>
          <a:p>
            <a:r>
              <a:rPr lang="en-US" b="1" dirty="0">
                <a:solidFill>
                  <a:srgbClr val="FF0000"/>
                </a:solidFill>
                <a:latin typeface="Arial" panose="020B0604020202020204" pitchFamily="34" charset="0"/>
                <a:cs typeface="Arial" panose="020B0604020202020204" pitchFamily="34" charset="0"/>
              </a:rPr>
              <a:t>Thanks!</a:t>
            </a:r>
            <a:endParaRPr lang="en-US" dirty="0"/>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5111" y="1578080"/>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154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BD4B-C48F-DC23-B2B7-74234A996F2F}"/>
              </a:ext>
            </a:extLst>
          </p:cNvPr>
          <p:cNvSpPr>
            <a:spLocks noGrp="1"/>
          </p:cNvSpPr>
          <p:nvPr>
            <p:ph type="title"/>
          </p:nvPr>
        </p:nvSpPr>
        <p:spPr/>
        <p:txBody>
          <a:bodyPr vert="horz" lIns="91440" tIns="45720" rIns="91440" bIns="45720" rtlCol="0" anchor="ctr">
            <a:normAutofit/>
          </a:bodyPr>
          <a:lstStyle/>
          <a:p>
            <a:pPr algn="l"/>
            <a:r>
              <a:rPr lang="en-US" sz="3600" b="1" dirty="0" err="1">
                <a:solidFill>
                  <a:srgbClr val="0070C0"/>
                </a:solidFill>
                <a:latin typeface="Roboto" panose="02000000000000000000" pitchFamily="2" charset="0"/>
              </a:rPr>
              <a:t>Kỹ</a:t>
            </a:r>
            <a:r>
              <a:rPr lang="en-US" sz="3600" b="1" dirty="0">
                <a:solidFill>
                  <a:srgbClr val="0070C0"/>
                </a:solidFill>
                <a:latin typeface="Roboto" panose="02000000000000000000" pitchFamily="2" charset="0"/>
              </a:rPr>
              <a:t> </a:t>
            </a:r>
            <a:r>
              <a:rPr lang="en-US" sz="3600" b="1" dirty="0" err="1">
                <a:solidFill>
                  <a:srgbClr val="0070C0"/>
                </a:solidFill>
                <a:latin typeface="Roboto" panose="02000000000000000000" pitchFamily="2" charset="0"/>
              </a:rPr>
              <a:t>năng</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5638ECFD-EAB5-0986-9607-94A078D5C826}"/>
              </a:ext>
            </a:extLst>
          </p:cNvPr>
          <p:cNvSpPr>
            <a:spLocks noGrp="1"/>
          </p:cNvSpPr>
          <p:nvPr>
            <p:ph idx="1"/>
          </p:nvPr>
        </p:nvSpPr>
        <p:spPr/>
        <p:txBody>
          <a:bodyPr/>
          <a:lstStyle/>
          <a:p>
            <a:pPr algn="just"/>
            <a:r>
              <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guồn gốc hình thành kỹ năng </a:t>
            </a:r>
            <a:r>
              <a:rPr lang="en-US" sz="2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dựa</a:t>
            </a:r>
            <a:r>
              <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trên</a:t>
            </a:r>
            <a:r>
              <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cơ sở lý thuyết về Phản xạ có điều kiện (được hình thành trong thực tế cuộc sống của cá nhân) và Phản xạ không điều kiện (là những phản xạ bẩm sinh mà cá nhân sinh ra đã sẵn có); </a:t>
            </a:r>
            <a:endParaRPr lang="en-US"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K</a:t>
            </a:r>
            <a:r>
              <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ỹ năng của cá nhân thuộc về phản xạ có điều kiện, nghĩa là kỹ năng được hình thành từ khi một cá nhân sinh ra, trưởng thành và tham gia hoạt động thực tế cuộc sống.</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9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BD4B-C48F-DC23-B2B7-74234A996F2F}"/>
              </a:ext>
            </a:extLst>
          </p:cNvPr>
          <p:cNvSpPr>
            <a:spLocks noGrp="1"/>
          </p:cNvSpPr>
          <p:nvPr>
            <p:ph type="title"/>
          </p:nvPr>
        </p:nvSpPr>
        <p:spPr/>
        <p:txBody>
          <a:bodyPr vert="horz" lIns="91440" tIns="45720" rIns="91440" bIns="45720" rtlCol="0" anchor="ctr">
            <a:normAutofit/>
          </a:bodyPr>
          <a:lstStyle/>
          <a:p>
            <a:pPr algn="l"/>
            <a:r>
              <a:rPr lang="en-US" sz="3600" b="1" dirty="0" err="1">
                <a:solidFill>
                  <a:srgbClr val="0070C0"/>
                </a:solidFill>
                <a:latin typeface="Roboto" panose="02000000000000000000" pitchFamily="2" charset="0"/>
              </a:rPr>
              <a:t>Kỹ</a:t>
            </a:r>
            <a:r>
              <a:rPr lang="en-US" sz="3600" b="1" dirty="0">
                <a:solidFill>
                  <a:srgbClr val="0070C0"/>
                </a:solidFill>
                <a:latin typeface="Roboto" panose="02000000000000000000" pitchFamily="2" charset="0"/>
              </a:rPr>
              <a:t> </a:t>
            </a:r>
            <a:r>
              <a:rPr lang="en-US" sz="3600" b="1" dirty="0" err="1">
                <a:solidFill>
                  <a:srgbClr val="0070C0"/>
                </a:solidFill>
                <a:latin typeface="Roboto" panose="02000000000000000000" pitchFamily="2" charset="0"/>
              </a:rPr>
              <a:t>năng</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5638ECFD-EAB5-0986-9607-94A078D5C826}"/>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K</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ỹ năng là khả năng vận dụng các kiến thức, sự hiểu biết, kinh nghiệm của con người vào việc thực hiện một công việc nào đó nhằm tạo ra được kết quả như mong muốn. Kỹ năng không phải là khả năng đặc biệt cũng không phải kiến thức. Nó là sự thành thục, thông thạo một việc thông qua quá trình rèn luyện và đào tạo.</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Kỹ năng giúp con người thích ứng được với mọi hoàn cảnh, cũng như vận dụng chúng để xử lý những tình huống trong công việc hay cuộc sống một cách hợp lý và hiệu quả nhất. Ngoài ra, kỹ năng cũng đóng vai trò quan trọng trong việc duy trì các mối quan hệ xã hội.</a:t>
            </a: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44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FC1B-E3A6-5154-21E3-30FA5FC78BB2}"/>
              </a:ext>
            </a:extLst>
          </p:cNvPr>
          <p:cNvSpPr>
            <a:spLocks noGrp="1"/>
          </p:cNvSpPr>
          <p:nvPr>
            <p:ph type="title"/>
          </p:nvPr>
        </p:nvSpPr>
        <p:spPr/>
        <p:txBody>
          <a:bodyPr vert="horz" lIns="91440" tIns="45720" rIns="91440" bIns="45720" rtlCol="0" anchor="ctr">
            <a:normAutofit/>
          </a:bodyPr>
          <a:lstStyle/>
          <a:p>
            <a:pPr algn="l"/>
            <a:r>
              <a:rPr lang="vi-VN" sz="3600" b="1" dirty="0">
                <a:solidFill>
                  <a:srgbClr val="0070C0"/>
                </a:solidFill>
                <a:latin typeface="Roboto" panose="02000000000000000000" pitchFamily="2" charset="0"/>
              </a:rPr>
              <a:t>Những kỹ năng cần cho cuộc sống</a:t>
            </a:r>
            <a:endParaRPr lang="en-US" sz="3600" b="1" dirty="0">
              <a:solidFill>
                <a:srgbClr val="0070C0"/>
              </a:solidFill>
              <a:latin typeface="Roboto" panose="02000000000000000000" pitchFamily="2" charset="0"/>
            </a:endParaRPr>
          </a:p>
        </p:txBody>
      </p:sp>
      <p:sp>
        <p:nvSpPr>
          <p:cNvPr id="3" name="Content Placeholder 2">
            <a:extLst>
              <a:ext uri="{FF2B5EF4-FFF2-40B4-BE49-F238E27FC236}">
                <a16:creationId xmlns:a16="http://schemas.microsoft.com/office/drawing/2014/main" id="{825B40B0-12B6-C9AC-9453-05097EFB335C}"/>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vi-V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Kỹ năng cứng</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Đ</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ược hiểu chính là các kiến thức, sự thực hành và đúc kết… thiên về chuyên môn và kỹ thuật. Người ta thường rèn luyện kỹ năng cứng tại trường học hoặc các khóa học ngắn hạn. Kỹ năng cứng là những gì mang tính định lượng được, như: kỹ năng ngoại ngữ, kỹ năng tin học, kỹ năng tính toán</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Kỹ năng mềm</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Là những kỹ năng liên quan đến trí tuệ, cảm xúc thuộc về tính cách con người không thể sờ nắm được. Kỹ năng mềm là loại kỹ năng có liên quan tới việc sử dụng ngôn ngữ, sự hòa nhập, thái độ và hành vi ứng xử vào việc giao tiếp giữa con người với con người, như kỹ năng giao tiếp, kỹ năng thuyết trình, kỹ năng lãnh đạo, làm việc theo nhóm…</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vi-VN"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Kỹ năng sống</a:t>
            </a:r>
            <a:r>
              <a:rPr lang="en-US"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à tập hợp những hành vi mang tính tích cực và khả năng thích nghi cho phép mỗi con người ứng phó hiệu quả được đối với các nhu cầu và thử thách diễn ra trong cuộc sống hàng ngày</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23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V SCC">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UTM Nokia Standar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TNV 2 SCC" id="{5B9016C2-D32A-419A-A6ED-AC3425FDFD3E}" vid="{8DC298CE-6136-4E85-976C-E7F4B06879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1273</TotalTime>
  <Words>6188</Words>
  <Application>Microsoft Office PowerPoint</Application>
  <PresentationFormat>Widescreen</PresentationFormat>
  <Paragraphs>377</Paragraphs>
  <Slides>66</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66</vt:i4>
      </vt:variant>
    </vt:vector>
  </HeadingPairs>
  <TitlesOfParts>
    <vt:vector size="77" baseType="lpstr">
      <vt:lpstr>Arial</vt:lpstr>
      <vt:lpstr>Calibri</vt:lpstr>
      <vt:lpstr>Helvitica Neue Light</vt:lpstr>
      <vt:lpstr>Roboto</vt:lpstr>
      <vt:lpstr>Times New Roman</vt:lpstr>
      <vt:lpstr>UTM Neo Sans Intel</vt:lpstr>
      <vt:lpstr>UTM Nokia</vt:lpstr>
      <vt:lpstr>UTM Nokia </vt:lpstr>
      <vt:lpstr>UTM Nokia Standard</vt:lpstr>
      <vt:lpstr>Wingdings</vt:lpstr>
      <vt:lpstr>THV SCC</vt:lpstr>
      <vt:lpstr>PowerPoint Presentation</vt:lpstr>
      <vt:lpstr>PowerPoint Presentation</vt:lpstr>
      <vt:lpstr>Kiến thức - Kỹ năng - Thái độ</vt:lpstr>
      <vt:lpstr>Kiến thức, Kỹ năng, Thái độ</vt:lpstr>
      <vt:lpstr>PowerPoint Presentation</vt:lpstr>
      <vt:lpstr>Thái độ</vt:lpstr>
      <vt:lpstr>Kỹ năng</vt:lpstr>
      <vt:lpstr>Kỹ năng</vt:lpstr>
      <vt:lpstr>Những kỹ năng cần cho cuộc sống</vt:lpstr>
      <vt:lpstr>Khác nhau giữa kỹ năng với khả năng, kiến thức</vt:lpstr>
      <vt:lpstr>Năng lực cần thiết của tình nguyện viên Chữ Thập đỏ</vt:lpstr>
      <vt:lpstr>PowerPoint Presentation</vt:lpstr>
      <vt:lpstr>PowerPoint Presentation</vt:lpstr>
      <vt:lpstr>PowerPoint Presentation</vt:lpstr>
      <vt:lpstr>PowerPoint Presentation</vt:lpstr>
      <vt:lpstr>1. Kỹ năng lập kế hoạch</vt:lpstr>
      <vt:lpstr>8 bước lập kế hoạch công việc chi tiết, hiệu quả</vt:lpstr>
      <vt:lpstr>2. Kỹ năng làm việc nhóm</vt:lpstr>
      <vt:lpstr>Phương pháp làm việc nhóm hiệu quả</vt:lpstr>
      <vt:lpstr>3. Kỹ năng xây dựng mạng lưới</vt:lpstr>
      <vt:lpstr>Quá trình xây dựng mạng lưới </vt:lpstr>
      <vt:lpstr>4. Kỹ năng ra quyết định</vt:lpstr>
      <vt:lpstr>Phân loại quyết định</vt:lpstr>
      <vt:lpstr>Quy trình ra quyết định</vt:lpstr>
      <vt:lpstr>5. Tổ chức sự kiện</vt:lpstr>
      <vt:lpstr>Các dấu hiệu nhận biết sự kiện</vt:lpstr>
      <vt:lpstr>Đặc điểm của sự kiện</vt:lpstr>
      <vt:lpstr>Vai trò của sự kiện</vt:lpstr>
      <vt:lpstr>Phẩm chất của người tổ chức sự kiện</vt:lpstr>
      <vt:lpstr>Vai trò của sự kiện trong vận động tuyên truyền </vt:lpstr>
      <vt:lpstr>Yêu cầu của tổ chức sự kiện trong vận động tuyên truyền </vt:lpstr>
      <vt:lpstr>Các bước tổ chức sự kiện</vt:lpstr>
      <vt:lpstr>6. Kỹ năng vận động nguồn lực</vt:lpstr>
      <vt:lpstr>Kỹ năng vận động nhà tài trợ</vt:lpstr>
      <vt:lpstr>Các bước vận động tài trợ</vt:lpstr>
      <vt:lpstr>Kỹ năng vận động nguồn lực trong tình huống khẩn cấp</vt:lpstr>
      <vt:lpstr>Kỹ năng vận động nguồn lực trong tình huống khẩn cấp</vt:lpstr>
      <vt:lpstr>PowerPoint Presentation</vt:lpstr>
      <vt:lpstr>1. Kỹ năng Giao tiếp</vt:lpstr>
      <vt:lpstr>Các hình thức giao tiếp </vt:lpstr>
      <vt:lpstr>2. Kỹ năng lắng nghe</vt:lpstr>
      <vt:lpstr>Một số chướng ngại cản trở lắng nghe</vt:lpstr>
      <vt:lpstr>Một số điều cần lưu ý để có thể lắng nghe chủ động</vt:lpstr>
      <vt:lpstr>Một số điều cần lưu ý để có thể lắng nghe chủ động</vt:lpstr>
      <vt:lpstr>3. Kỹ năng giải quyết xung đột/mâu thuẫn</vt:lpstr>
      <vt:lpstr>Nguyên nhân của xung đột/mâu thuẫn</vt:lpstr>
      <vt:lpstr>Mức độ của xung đột/mâu thuẫn</vt:lpstr>
      <vt:lpstr>Giải quyết xung đột</vt:lpstr>
      <vt:lpstr>4. Kỹ năng quản lý thời gian hiệu quả</vt:lpstr>
      <vt:lpstr>Các bước để quản lý thời gian hiệu quả</vt:lpstr>
      <vt:lpstr>5. Kỹ năng Quan sát</vt:lpstr>
      <vt:lpstr>Lợi ích của việc quan sát</vt:lpstr>
      <vt:lpstr>Những điểm cần quan sát</vt:lpstr>
      <vt:lpstr>6. Kỹ năng trình bày/tuyên truyền miệng/truyền thông</vt:lpstr>
      <vt:lpstr>Chuẩn bị bài nói chuyện</vt:lpstr>
      <vt:lpstr>Chuẩn bị khung cảnh buổi nói chuyện</vt:lpstr>
      <vt:lpstr>Quá trình nói chuyện/trình bày</vt:lpstr>
      <vt:lpstr>Quá trình nói chuyện/trình bày</vt:lpstr>
      <vt:lpstr>Một số kỹ thuật, kỹ năng trình bày</vt:lpstr>
      <vt:lpstr>PowerPoint Presentation</vt:lpstr>
      <vt:lpstr>KỸ NĂNG ĐẶC THÙ</vt:lpstr>
      <vt:lpstr>Các lĩnh vực</vt:lpstr>
      <vt:lpstr>Nội dung đã có tài liệu  tập huấn</vt:lpstr>
      <vt:lpstr>Kỹ năng đặc thù liên quan</vt:lpstr>
      <vt:lpstr>Tài liệu đào tạo chuyên biệt thuộc các lĩnh vực công tác Hội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Van Thao Cao</cp:lastModifiedBy>
  <cp:revision>214</cp:revision>
  <dcterms:created xsi:type="dcterms:W3CDTF">2013-12-07T21:59:00Z</dcterms:created>
  <dcterms:modified xsi:type="dcterms:W3CDTF">2023-12-28T16:34:55Z</dcterms:modified>
</cp:coreProperties>
</file>